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3"/>
  </p:notesMasterIdLst>
  <p:handoutMasterIdLst>
    <p:handoutMasterId r:id="rId64"/>
  </p:handoutMasterIdLst>
  <p:sldIdLst>
    <p:sldId id="256" r:id="rId2"/>
    <p:sldId id="288" r:id="rId3"/>
    <p:sldId id="307" r:id="rId4"/>
    <p:sldId id="313" r:id="rId5"/>
    <p:sldId id="290" r:id="rId6"/>
    <p:sldId id="310" r:id="rId7"/>
    <p:sldId id="327" r:id="rId8"/>
    <p:sldId id="328" r:id="rId9"/>
    <p:sldId id="329" r:id="rId10"/>
    <p:sldId id="312" r:id="rId11"/>
    <p:sldId id="303" r:id="rId12"/>
    <p:sldId id="304" r:id="rId13"/>
    <p:sldId id="306" r:id="rId14"/>
    <p:sldId id="314" r:id="rId15"/>
    <p:sldId id="289" r:id="rId16"/>
    <p:sldId id="258" r:id="rId17"/>
    <p:sldId id="257" r:id="rId18"/>
    <p:sldId id="308" r:id="rId19"/>
    <p:sldId id="291" r:id="rId20"/>
    <p:sldId id="260" r:id="rId21"/>
    <p:sldId id="261" r:id="rId22"/>
    <p:sldId id="309" r:id="rId23"/>
    <p:sldId id="262" r:id="rId24"/>
    <p:sldId id="267" r:id="rId25"/>
    <p:sldId id="268" r:id="rId26"/>
    <p:sldId id="319" r:id="rId27"/>
    <p:sldId id="269" r:id="rId28"/>
    <p:sldId id="270" r:id="rId29"/>
    <p:sldId id="315" r:id="rId30"/>
    <p:sldId id="292" r:id="rId31"/>
    <p:sldId id="293" r:id="rId32"/>
    <p:sldId id="272" r:id="rId33"/>
    <p:sldId id="273" r:id="rId34"/>
    <p:sldId id="294" r:id="rId35"/>
    <p:sldId id="295" r:id="rId36"/>
    <p:sldId id="338" r:id="rId37"/>
    <p:sldId id="300" r:id="rId38"/>
    <p:sldId id="281" r:id="rId39"/>
    <p:sldId id="322" r:id="rId40"/>
    <p:sldId id="323" r:id="rId41"/>
    <p:sldId id="282" r:id="rId42"/>
    <p:sldId id="280" r:id="rId43"/>
    <p:sldId id="283" r:id="rId44"/>
    <p:sldId id="284" r:id="rId45"/>
    <p:sldId id="298" r:id="rId46"/>
    <p:sldId id="321" r:id="rId47"/>
    <p:sldId id="285" r:id="rId48"/>
    <p:sldId id="320" r:id="rId49"/>
    <p:sldId id="324" r:id="rId50"/>
    <p:sldId id="275" r:id="rId51"/>
    <p:sldId id="302" r:id="rId52"/>
    <p:sldId id="326" r:id="rId53"/>
    <p:sldId id="337" r:id="rId54"/>
    <p:sldId id="330" r:id="rId55"/>
    <p:sldId id="334" r:id="rId56"/>
    <p:sldId id="333" r:id="rId57"/>
    <p:sldId id="331" r:id="rId58"/>
    <p:sldId id="332" r:id="rId59"/>
    <p:sldId id="335" r:id="rId60"/>
    <p:sldId id="318" r:id="rId61"/>
    <p:sldId id="301" r:id="rId62"/>
  </p:sldIdLst>
  <p:sldSz cx="9144000" cy="6858000" type="screen4x3"/>
  <p:notesSz cx="6797675" cy="9982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1" autoAdjust="0"/>
    <p:restoredTop sz="94660"/>
  </p:normalViewPr>
  <p:slideViewPr>
    <p:cSldViewPr>
      <p:cViewPr>
        <p:scale>
          <a:sx n="77" d="100"/>
          <a:sy n="77" d="100"/>
        </p:scale>
        <p:origin x="-93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9D47E-06B1-4071-B78A-44B3879DF8E1}" type="datetimeFigureOut">
              <a:rPr lang="en-US" smtClean="0"/>
              <a:pPr/>
              <a:t>9/20/2009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821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821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3C1A9-6C5F-400F-BBF7-DF3FC7A7319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91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91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F8AD46-8F0A-4440-BF0B-08495B21B308}" type="datetimeFigureOut">
              <a:rPr lang="en-US" smtClean="0"/>
              <a:pPr/>
              <a:t>9/20/2009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9300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41545"/>
            <a:ext cx="5438140" cy="4491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81358"/>
            <a:ext cx="2945659" cy="4991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81358"/>
            <a:ext cx="2945659" cy="4991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632A9E-3727-43AC-BCF1-A518FBD0697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32A9E-3727-43AC-BCF1-A518FBD0697B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32A9E-3727-43AC-BCF1-A518FBD0697B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32A9E-3727-43AC-BCF1-A518FBD0697B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32A9E-3727-43AC-BCF1-A518FBD0697B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32A9E-3727-43AC-BCF1-A518FBD0697B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32A9E-3727-43AC-BCF1-A518FBD0697B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32A9E-3727-43AC-BCF1-A518FBD0697B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32A9E-3727-43AC-BCF1-A518FBD0697B}" type="slidenum">
              <a:rPr lang="en-GB" smtClean="0"/>
              <a:pPr/>
              <a:t>35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9CA0C-B4EC-4192-A5A5-6D01F3D25B66}" type="datetime1">
              <a:rPr lang="en-US" smtClean="0"/>
              <a:pPr/>
              <a:t>9/20/2009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70262-7576-4EB0-9718-821A558B792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6F98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ound Diagonal Corner Rectangle 7"/>
          <p:cNvSpPr/>
          <p:nvPr userDrawn="1"/>
        </p:nvSpPr>
        <p:spPr bwMode="auto">
          <a:xfrm rot="5400000">
            <a:off x="1371600" y="-1066800"/>
            <a:ext cx="6400800" cy="88392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7543800" y="6565900"/>
            <a:ext cx="16764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dirty="0">
                <a:solidFill>
                  <a:schemeClr val="bg1"/>
                </a:solidFill>
                <a:latin typeface="Calibri" pitchFamily="34" charset="0"/>
              </a:rPr>
              <a:t>www.swiftpage.com</a:t>
            </a:r>
          </a:p>
        </p:txBody>
      </p:sp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0" y="6565900"/>
            <a:ext cx="167640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dirty="0" smtClean="0">
                <a:solidFill>
                  <a:schemeClr val="bg1"/>
                </a:solidFill>
                <a:latin typeface="Calibri" pitchFamily="34" charset="0"/>
              </a:rPr>
              <a:t>www.corazonit.com</a:t>
            </a:r>
            <a:endParaRPr lang="en-US" sz="13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2401888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2206-87A0-4A5E-AB18-1D76255B27BC}" type="datetime1">
              <a:rPr lang="en-US" smtClean="0"/>
              <a:pPr/>
              <a:t>9/20/2009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70262-7576-4EB0-9718-821A558B792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60E06-4924-4468-AB33-F774722B4D55}" type="datetime1">
              <a:rPr lang="en-US" smtClean="0"/>
              <a:pPr/>
              <a:t>9/20/2009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70262-7576-4EB0-9718-821A558B792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13506-7148-44A2-BACE-8D90B17BB5FA}" type="datetime1">
              <a:rPr lang="en-US" smtClean="0"/>
              <a:pPr/>
              <a:t>9/20/2009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CEDF8-9CF9-41B0-86A4-EC9BE9286DA5}" type="datetime1">
              <a:rPr lang="en-US" smtClean="0"/>
              <a:pPr/>
              <a:t>9/20/2009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70262-7576-4EB0-9718-821A558B792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2D1A7-0AD1-4468-ADBD-C61BE2A37D47}" type="datetime1">
              <a:rPr lang="en-US" smtClean="0"/>
              <a:pPr/>
              <a:t>9/20/2009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70262-7576-4EB0-9718-821A558B792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63F8E-ACB6-44A1-A6EB-C57101217EBC}" type="datetime1">
              <a:rPr lang="en-US" smtClean="0"/>
              <a:pPr/>
              <a:t>9/20/2009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70262-7576-4EB0-9718-821A558B792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A222-4F8E-4AC9-9DE0-69427E7C132A}" type="datetime1">
              <a:rPr lang="en-US" smtClean="0"/>
              <a:pPr/>
              <a:t>9/20/2009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70262-7576-4EB0-9718-821A558B792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2301-CBCD-4A68-824C-259040515B78}" type="datetime1">
              <a:rPr lang="en-US" smtClean="0"/>
              <a:pPr/>
              <a:t>9/20/2009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70262-7576-4EB0-9718-821A558B792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396E3-719A-46BF-BE53-082A02C13901}" type="datetime1">
              <a:rPr lang="en-US" smtClean="0"/>
              <a:pPr/>
              <a:t>9/20/2009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70262-7576-4EB0-9718-821A558B792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1CD41-AF9E-4ED4-A4DE-8478E4D3CBA2}" type="datetime1">
              <a:rPr lang="en-US" smtClean="0"/>
              <a:pPr/>
              <a:t>9/20/2009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70262-7576-4EB0-9718-821A558B792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6F98C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ound Diagonal Corner Rectangle 7"/>
          <p:cNvSpPr/>
          <p:nvPr userDrawn="1"/>
        </p:nvSpPr>
        <p:spPr bwMode="auto">
          <a:xfrm rot="5400000">
            <a:off x="1371600" y="-1066800"/>
            <a:ext cx="6400800" cy="88392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7543800" y="6565900"/>
            <a:ext cx="16764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dirty="0">
                <a:solidFill>
                  <a:schemeClr val="bg1"/>
                </a:solidFill>
                <a:latin typeface="Calibri" pitchFamily="34" charset="0"/>
              </a:rPr>
              <a:t>www.swiftpage.com</a:t>
            </a:r>
          </a:p>
        </p:txBody>
      </p:sp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0" y="6565900"/>
            <a:ext cx="167640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 dirty="0" smtClean="0">
                <a:solidFill>
                  <a:schemeClr val="bg1"/>
                </a:solidFill>
                <a:latin typeface="Calibri" pitchFamily="34" charset="0"/>
              </a:rPr>
              <a:t>www.corazonit.com</a:t>
            </a:r>
            <a:endParaRPr lang="en-US" sz="13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8600" y="228600"/>
            <a:ext cx="2401888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lide Number Placeholder 3"/>
          <p:cNvSpPr txBox="1">
            <a:spLocks/>
          </p:cNvSpPr>
          <p:nvPr userDrawn="1"/>
        </p:nvSpPr>
        <p:spPr>
          <a:xfrm>
            <a:off x="8601100" y="0"/>
            <a:ext cx="5429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070262-7576-4EB0-9718-821A558B7925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mailto:info@corazonit.com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43174" y="2071678"/>
            <a:ext cx="3429024" cy="1512889"/>
          </a:xfrm>
        </p:spPr>
        <p:txBody>
          <a:bodyPr>
            <a:normAutofit/>
          </a:bodyPr>
          <a:lstStyle/>
          <a:p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3174" y="4071942"/>
            <a:ext cx="3771904" cy="1042998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5" name="Picture 4" descr="DMCC September Webinar Intro Slide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685800"/>
            <a:ext cx="77724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6113" r="22070" b="16503"/>
          <a:stretch>
            <a:fillRect/>
          </a:stretch>
        </p:blipFill>
        <p:spPr bwMode="auto">
          <a:xfrm>
            <a:off x="1500166" y="857232"/>
            <a:ext cx="7332490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9"/>
          <p:cNvSpPr txBox="1">
            <a:spLocks/>
          </p:cNvSpPr>
          <p:nvPr/>
        </p:nvSpPr>
        <p:spPr>
          <a:xfrm>
            <a:off x="1500166" y="2143116"/>
            <a:ext cx="2000264" cy="100013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Sage software-</a:t>
            </a:r>
          </a:p>
          <a:p>
            <a:pPr>
              <a:lnSpc>
                <a:spcPct val="110000"/>
              </a:lnSpc>
              <a:spcBef>
                <a:spcPct val="20000"/>
              </a:spcBef>
              <a:defRPr/>
            </a:pPr>
            <a:r>
              <a:rPr lang="en-GB" sz="2000" dirty="0" smtClean="0">
                <a:solidFill>
                  <a:srgbClr val="C00000"/>
                </a:solidFill>
              </a:rPr>
              <a:t>Take a Test Drive</a:t>
            </a:r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285720" y="4143380"/>
            <a:ext cx="3357586" cy="85725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 appropriate words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5195" t="17578" r="26757" b="8447"/>
          <a:stretch>
            <a:fillRect/>
          </a:stretch>
        </p:blipFill>
        <p:spPr bwMode="auto">
          <a:xfrm>
            <a:off x="4000496" y="500042"/>
            <a:ext cx="4714908" cy="5807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9"/>
          <p:cNvSpPr txBox="1">
            <a:spLocks/>
          </p:cNvSpPr>
          <p:nvPr/>
        </p:nvSpPr>
        <p:spPr>
          <a:xfrm>
            <a:off x="428596" y="1142984"/>
            <a:ext cx="2328850" cy="2286016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fontAlgn="auto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Marketing  guru, Drayton Bird says Mail me! –</a:t>
            </a:r>
          </a:p>
          <a:p>
            <a:pPr marR="0" lvl="0" fontAlgn="auto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rgbClr val="C00000"/>
                </a:solidFill>
              </a:rPr>
              <a:t>51 free helpful marketing ideas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2851" t="17578" r="25586" b="34814"/>
          <a:stretch>
            <a:fillRect/>
          </a:stretch>
        </p:blipFill>
        <p:spPr bwMode="auto">
          <a:xfrm>
            <a:off x="2643174" y="1071546"/>
            <a:ext cx="6286544" cy="4643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9"/>
          <p:cNvSpPr txBox="1">
            <a:spLocks/>
          </p:cNvSpPr>
          <p:nvPr/>
        </p:nvSpPr>
        <p:spPr>
          <a:xfrm>
            <a:off x="214282" y="1428736"/>
            <a:ext cx="2500330" cy="3571900"/>
          </a:xfrm>
          <a:prstGeom prst="rect">
            <a:avLst/>
          </a:prstGeom>
        </p:spPr>
        <p:txBody>
          <a:bodyPr>
            <a:noAutofit/>
          </a:bodyPr>
          <a:lstStyle/>
          <a:p>
            <a:pPr marR="0" lvl="0" fontAlgn="auto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immediate acknowledgement email</a:t>
            </a:r>
          </a:p>
          <a:p>
            <a:pPr marR="0" lvl="0" fontAlgn="auto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add him to your safe senders list and ...</a:t>
            </a:r>
          </a:p>
          <a:p>
            <a:pPr marR="0" lvl="0" fontAlgn="auto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other links for you.</a:t>
            </a:r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4929190" y="4572008"/>
            <a:ext cx="3471858" cy="85725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This is where you could link to your</a:t>
            </a:r>
            <a:r>
              <a:rPr kumimoji="0" lang="en-GB" sz="4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PDF white papers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3916" r="62500" b="29687"/>
          <a:stretch>
            <a:fillRect/>
          </a:stretch>
        </p:blipFill>
        <p:spPr bwMode="auto">
          <a:xfrm>
            <a:off x="3500430" y="500042"/>
            <a:ext cx="4572032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9"/>
          <p:cNvSpPr txBox="1">
            <a:spLocks/>
          </p:cNvSpPr>
          <p:nvPr/>
        </p:nvSpPr>
        <p:spPr>
          <a:xfrm>
            <a:off x="642910" y="928670"/>
            <a:ext cx="2714644" cy="3857652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fontAlgn="auto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600" dirty="0" smtClean="0">
                <a:solidFill>
                  <a:srgbClr val="C00000"/>
                </a:solidFill>
              </a:rPr>
              <a:t>Helpful idea No. 1 </a:t>
            </a:r>
          </a:p>
          <a:p>
            <a:pPr marR="0" lvl="0" fontAlgn="auto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600" dirty="0" smtClean="0">
                <a:solidFill>
                  <a:schemeClr val="accent1">
                    <a:lumMod val="75000"/>
                  </a:schemeClr>
                </a:solidFill>
              </a:rPr>
              <a:t>One of 50 ideas pre written and sent out via a drip marketing campaign...</a:t>
            </a:r>
          </a:p>
          <a:p>
            <a:pPr marR="0" lvl="0" fontAlgn="auto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600" dirty="0" smtClean="0">
                <a:solidFill>
                  <a:schemeClr val="accent1">
                    <a:lumMod val="75000"/>
                  </a:schemeClr>
                </a:solidFill>
              </a:rPr>
              <a:t>AUTOMATICALLY!</a:t>
            </a:r>
          </a:p>
          <a:p>
            <a:pPr marR="0" lvl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3200" dirty="0" smtClean="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Survey writing tips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3614750"/>
          </a:xfrm>
        </p:spPr>
        <p:txBody>
          <a:bodyPr/>
          <a:lstStyle/>
          <a:p>
            <a:r>
              <a:rPr lang="en-GB" sz="2800" i="1" dirty="0" smtClean="0"/>
              <a:t>Only ask for information that’s 100% necessary</a:t>
            </a:r>
          </a:p>
          <a:p>
            <a:r>
              <a:rPr lang="en-GB" sz="2800" i="1" dirty="0" smtClean="0"/>
              <a:t>Use simple words </a:t>
            </a:r>
          </a:p>
          <a:p>
            <a:r>
              <a:rPr lang="en-GB" sz="2800" i="1" dirty="0" smtClean="0"/>
              <a:t>Don't make the list of choices too long </a:t>
            </a:r>
          </a:p>
          <a:p>
            <a:r>
              <a:rPr lang="en-GB" sz="2800" i="1" dirty="0" smtClean="0"/>
              <a:t>Put your questions in a logical order </a:t>
            </a:r>
          </a:p>
          <a:p>
            <a:r>
              <a:rPr lang="en-GB" sz="2800" i="1" dirty="0" smtClean="0"/>
              <a:t>Pre-test your survey </a:t>
            </a:r>
          </a:p>
          <a:p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14348" y="5000636"/>
            <a:ext cx="4229104" cy="12858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800" noProof="0" dirty="0" smtClean="0">
                <a:solidFill>
                  <a:srgbClr val="C00000"/>
                </a:solidFill>
              </a:rPr>
              <a:t>Main goal is to get it filled out, you don’t want people to quit half way through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C:\Documents and Settings\Elene Marsden\Local Settings\Temporary Internet Files\Content.IE5\7QCI0R4K\MPj0433180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4286256"/>
            <a:ext cx="3200400" cy="2139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4714884"/>
            <a:ext cx="7772400" cy="1362075"/>
          </a:xfrm>
        </p:spPr>
        <p:txBody>
          <a:bodyPr/>
          <a:lstStyle/>
          <a:p>
            <a:r>
              <a:rPr lang="en-GB" dirty="0" smtClean="0"/>
              <a:t>SURVEY TOOLS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 descr="WhiteSmallCorazonITheader.jpg"/>
          <p:cNvPicPr>
            <a:picLocks noChangeAspect="1"/>
          </p:cNvPicPr>
          <p:nvPr/>
        </p:nvPicPr>
        <p:blipFill>
          <a:blip r:embed="rId2" cstate="print"/>
          <a:srcRect t="6872" b="10236"/>
          <a:stretch>
            <a:fillRect/>
          </a:stretch>
        </p:blipFill>
        <p:spPr>
          <a:xfrm>
            <a:off x="6858016" y="5857892"/>
            <a:ext cx="2133599" cy="636394"/>
          </a:xfrm>
          <a:prstGeom prst="rect">
            <a:avLst/>
          </a:prstGeom>
        </p:spPr>
      </p:pic>
      <p:pic>
        <p:nvPicPr>
          <p:cNvPr id="6" name="Picture 5" descr="elene42.jpg"/>
          <p:cNvPicPr>
            <a:picLocks noChangeAspect="1"/>
          </p:cNvPicPr>
          <p:nvPr/>
        </p:nvPicPr>
        <p:blipFill>
          <a:blip r:embed="rId3" cstate="print"/>
          <a:srcRect t="15385"/>
          <a:stretch>
            <a:fillRect/>
          </a:stretch>
        </p:blipFill>
        <p:spPr>
          <a:xfrm>
            <a:off x="214282" y="714356"/>
            <a:ext cx="3108423" cy="3929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5829300" cy="544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357950" y="1600200"/>
            <a:ext cx="2328850" cy="4525963"/>
          </a:xfrm>
        </p:spPr>
        <p:txBody>
          <a:bodyPr>
            <a:normAutofit/>
          </a:bodyPr>
          <a:lstStyle/>
          <a:p>
            <a:r>
              <a:rPr lang="en-GB" sz="2400" i="1" dirty="0" smtClean="0"/>
              <a:t>Click the E icon in ACT database</a:t>
            </a:r>
          </a:p>
          <a:p>
            <a:r>
              <a:rPr lang="en-GB" sz="2400" i="1" dirty="0" smtClean="0"/>
              <a:t>Select Survey Editor</a:t>
            </a:r>
            <a:endParaRPr lang="en-GB" sz="2400" dirty="0"/>
          </a:p>
        </p:txBody>
      </p:sp>
      <p:sp>
        <p:nvSpPr>
          <p:cNvPr id="4" name="Oval 3"/>
          <p:cNvSpPr/>
          <p:nvPr/>
        </p:nvSpPr>
        <p:spPr>
          <a:xfrm>
            <a:off x="571472" y="1000108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6500826" y="285728"/>
            <a:ext cx="1828784" cy="8572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ACT!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7578" t="17578" r="17382" b="15771"/>
          <a:stretch>
            <a:fillRect/>
          </a:stretch>
        </p:blipFill>
        <p:spPr bwMode="auto">
          <a:xfrm>
            <a:off x="428596" y="714356"/>
            <a:ext cx="6448261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001024" y="0"/>
            <a:ext cx="971528" cy="714356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2500298" y="785794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6992" t="17578" r="18554" b="25293"/>
          <a:stretch>
            <a:fillRect/>
          </a:stretch>
        </p:blipFill>
        <p:spPr bwMode="auto">
          <a:xfrm>
            <a:off x="1500166" y="785794"/>
            <a:ext cx="7253705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ight Arrow 2"/>
          <p:cNvSpPr/>
          <p:nvPr/>
        </p:nvSpPr>
        <p:spPr>
          <a:xfrm rot="19242601">
            <a:off x="3143240" y="5857892"/>
            <a:ext cx="928694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4500562" y="928670"/>
            <a:ext cx="3471858" cy="85725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From Swiftpage</a:t>
            </a:r>
            <a:r>
              <a:rPr kumimoji="0" lang="en-GB" sz="4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website,  log into your account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4643446"/>
            <a:ext cx="7772400" cy="1362075"/>
          </a:xfrm>
        </p:spPr>
        <p:txBody>
          <a:bodyPr/>
          <a:lstStyle/>
          <a:p>
            <a:r>
              <a:rPr lang="en-GB" dirty="0" smtClean="0"/>
              <a:t>CREATE A NEW SURVEY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WhiteSmallCorazonITheader.jpg"/>
          <p:cNvPicPr>
            <a:picLocks noChangeAspect="1"/>
          </p:cNvPicPr>
          <p:nvPr/>
        </p:nvPicPr>
        <p:blipFill>
          <a:blip r:embed="rId2" cstate="print"/>
          <a:srcRect t="6872" b="10236"/>
          <a:stretch>
            <a:fillRect/>
          </a:stretch>
        </p:blipFill>
        <p:spPr>
          <a:xfrm>
            <a:off x="6858016" y="5857892"/>
            <a:ext cx="2133599" cy="636394"/>
          </a:xfrm>
          <a:prstGeom prst="rect">
            <a:avLst/>
          </a:prstGeom>
        </p:spPr>
      </p:pic>
      <p:pic>
        <p:nvPicPr>
          <p:cNvPr id="5" name="Picture 4" descr="elene42.jpg"/>
          <p:cNvPicPr>
            <a:picLocks noChangeAspect="1"/>
          </p:cNvPicPr>
          <p:nvPr/>
        </p:nvPicPr>
        <p:blipFill>
          <a:blip r:embed="rId3" cstate="print"/>
          <a:srcRect t="15385"/>
          <a:stretch>
            <a:fillRect/>
          </a:stretch>
        </p:blipFill>
        <p:spPr>
          <a:xfrm>
            <a:off x="214282" y="714356"/>
            <a:ext cx="3108423" cy="3929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42910" y="4643446"/>
            <a:ext cx="8072494" cy="1362075"/>
          </a:xfrm>
        </p:spPr>
        <p:txBody>
          <a:bodyPr>
            <a:normAutofit/>
          </a:bodyPr>
          <a:lstStyle/>
          <a:p>
            <a:r>
              <a:rPr lang="en-GB" sz="3200" dirty="0" smtClean="0"/>
              <a:t>Use Swiftpage </a:t>
            </a:r>
            <a:r>
              <a:rPr lang="en-GB" sz="3200" dirty="0" err="1" smtClean="0"/>
              <a:t>suRVEY</a:t>
            </a:r>
            <a:r>
              <a:rPr lang="en-GB" sz="3200" dirty="0" smtClean="0"/>
              <a:t> tools TO grow your databases</a:t>
            </a:r>
            <a:endParaRPr lang="en-GB" sz="3200" dirty="0"/>
          </a:p>
        </p:txBody>
      </p:sp>
      <p:pic>
        <p:nvPicPr>
          <p:cNvPr id="7" name="Picture 6" descr="WhiteSmallCorazonITheader.jpg"/>
          <p:cNvPicPr>
            <a:picLocks noChangeAspect="1"/>
          </p:cNvPicPr>
          <p:nvPr/>
        </p:nvPicPr>
        <p:blipFill>
          <a:blip r:embed="rId3" cstate="print"/>
          <a:srcRect t="6872" b="10236"/>
          <a:stretch>
            <a:fillRect/>
          </a:stretch>
        </p:blipFill>
        <p:spPr>
          <a:xfrm>
            <a:off x="6858016" y="5857892"/>
            <a:ext cx="2133599" cy="636394"/>
          </a:xfrm>
          <a:prstGeom prst="rect">
            <a:avLst/>
          </a:prstGeom>
        </p:spPr>
      </p:pic>
      <p:pic>
        <p:nvPicPr>
          <p:cNvPr id="8" name="Picture 7" descr="elene42.jpg"/>
          <p:cNvPicPr>
            <a:picLocks noChangeAspect="1"/>
          </p:cNvPicPr>
          <p:nvPr/>
        </p:nvPicPr>
        <p:blipFill>
          <a:blip r:embed="rId4" cstate="print"/>
          <a:srcRect t="15385"/>
          <a:stretch>
            <a:fillRect/>
          </a:stretch>
        </p:blipFill>
        <p:spPr>
          <a:xfrm>
            <a:off x="214282" y="714356"/>
            <a:ext cx="3108423" cy="3929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6992" t="16846" r="18554" b="20166"/>
          <a:stretch>
            <a:fillRect/>
          </a:stretch>
        </p:blipFill>
        <p:spPr bwMode="auto">
          <a:xfrm>
            <a:off x="928662" y="714356"/>
            <a:ext cx="7072362" cy="5529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Oval 3"/>
          <p:cNvSpPr/>
          <p:nvPr/>
        </p:nvSpPr>
        <p:spPr>
          <a:xfrm>
            <a:off x="2357422" y="928670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285720" y="3500438"/>
            <a:ext cx="928694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3357554" y="214290"/>
            <a:ext cx="392909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Survey Management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7578" t="16846" r="17968" b="14306"/>
          <a:stretch>
            <a:fillRect/>
          </a:stretch>
        </p:blipFill>
        <p:spPr bwMode="auto">
          <a:xfrm>
            <a:off x="428596" y="714356"/>
            <a:ext cx="6500858" cy="5555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Oval 4"/>
          <p:cNvSpPr/>
          <p:nvPr/>
        </p:nvSpPr>
        <p:spPr>
          <a:xfrm>
            <a:off x="1357290" y="2214554"/>
            <a:ext cx="2214578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3714744" y="2214554"/>
            <a:ext cx="392909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Add new survey</a:t>
            </a:r>
            <a:r>
              <a:rPr kumimoji="0" lang="en-GB" sz="4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name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1641" t="20508" r="32031" b="17968"/>
          <a:stretch>
            <a:fillRect/>
          </a:stretch>
        </p:blipFill>
        <p:spPr bwMode="auto">
          <a:xfrm>
            <a:off x="3714744" y="285728"/>
            <a:ext cx="4429156" cy="6000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28596" y="1714488"/>
            <a:ext cx="3000396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defRPr/>
            </a:pP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</a:rPr>
              <a:t>SPListBuilderLong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 survey with pre populated drop down boxes for State and country fields</a:t>
            </a:r>
          </a:p>
        </p:txBody>
      </p:sp>
      <p:sp>
        <p:nvSpPr>
          <p:cNvPr id="4" name="Rectangle 3"/>
          <p:cNvSpPr/>
          <p:nvPr/>
        </p:nvSpPr>
        <p:spPr>
          <a:xfrm>
            <a:off x="500034" y="928670"/>
            <a:ext cx="2571768" cy="60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fontAlgn="auto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800" dirty="0" smtClean="0">
                <a:solidFill>
                  <a:srgbClr val="C00000"/>
                </a:solidFill>
              </a:rPr>
              <a:t>Sample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7578" t="17578" r="17382" b="14564"/>
          <a:stretch>
            <a:fillRect/>
          </a:stretch>
        </p:blipFill>
        <p:spPr bwMode="auto">
          <a:xfrm>
            <a:off x="357158" y="857232"/>
            <a:ext cx="5991267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572528" y="0"/>
            <a:ext cx="400024" cy="365125"/>
          </a:xfrm>
        </p:spPr>
        <p:txBody>
          <a:bodyPr/>
          <a:lstStyle/>
          <a:p>
            <a:fld id="{6C070262-7576-4EB0-9718-821A558B7925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4" name="Content Placeholder 9"/>
          <p:cNvSpPr txBox="1">
            <a:spLocks/>
          </p:cNvSpPr>
          <p:nvPr/>
        </p:nvSpPr>
        <p:spPr>
          <a:xfrm>
            <a:off x="6500826" y="1071546"/>
            <a:ext cx="2428892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000" b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 your questions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GB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Fill</a:t>
            </a:r>
            <a:r>
              <a:rPr kumimoji="0" lang="en-GB" b="0" i="1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blank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GB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Short fill in blank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i="1" dirty="0" smtClean="0">
                <a:solidFill>
                  <a:schemeClr val="accent1">
                    <a:lumMod val="75000"/>
                  </a:schemeClr>
                </a:solidFill>
              </a:rPr>
              <a:t>Yes/No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GB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Multiple</a:t>
            </a:r>
            <a:r>
              <a:rPr kumimoji="0" lang="en-GB" b="0" i="1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choice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i="1" noProof="0" dirty="0" smtClean="0">
                <a:solidFill>
                  <a:schemeClr val="accent1">
                    <a:lumMod val="75000"/>
                  </a:schemeClr>
                </a:solidFill>
              </a:rPr>
              <a:t>Rating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GB" b="0" i="1" u="none" strike="noStrike" kern="1200" cap="none" spc="0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Check box</a:t>
            </a: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2143108" y="1357298"/>
            <a:ext cx="2214578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3357554" y="214290"/>
            <a:ext cx="392909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Survey Design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 l="16992" t="17578" r="18502" b="4785"/>
          <a:stretch>
            <a:fillRect/>
          </a:stretch>
        </p:blipFill>
        <p:spPr bwMode="auto">
          <a:xfrm>
            <a:off x="571472" y="714356"/>
            <a:ext cx="5787083" cy="5572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Content Placeholder 9"/>
          <p:cNvSpPr txBox="1">
            <a:spLocks/>
          </p:cNvSpPr>
          <p:nvPr/>
        </p:nvSpPr>
        <p:spPr>
          <a:xfrm>
            <a:off x="6429388" y="1357298"/>
            <a:ext cx="2428892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Type in your question.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The next screen will depend on the type of question you choose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e.g.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For multiple choice answers you need to type the values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29388" y="714356"/>
            <a:ext cx="2857520" cy="533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fontAlgn="auto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400" dirty="0" smtClean="0">
                <a:solidFill>
                  <a:srgbClr val="C00000"/>
                </a:solidFill>
              </a:rPr>
              <a:t>Add New Question</a:t>
            </a:r>
          </a:p>
        </p:txBody>
      </p:sp>
      <p:sp>
        <p:nvSpPr>
          <p:cNvPr id="6" name="Oval 5"/>
          <p:cNvSpPr/>
          <p:nvPr/>
        </p:nvSpPr>
        <p:spPr>
          <a:xfrm>
            <a:off x="1571604" y="3786190"/>
            <a:ext cx="2214578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 l="17773" t="17578" r="17773" b="21435"/>
          <a:stretch>
            <a:fillRect/>
          </a:stretch>
        </p:blipFill>
        <p:spPr bwMode="auto">
          <a:xfrm>
            <a:off x="285720" y="785794"/>
            <a:ext cx="6794915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Oval 2"/>
          <p:cNvSpPr/>
          <p:nvPr/>
        </p:nvSpPr>
        <p:spPr>
          <a:xfrm>
            <a:off x="1357290" y="3214686"/>
            <a:ext cx="2214578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6992" t="17279" r="17382" b="26324"/>
          <a:stretch>
            <a:fillRect/>
          </a:stretch>
        </p:blipFill>
        <p:spPr bwMode="auto">
          <a:xfrm>
            <a:off x="642910" y="928670"/>
            <a:ext cx="7643866" cy="5255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16992" t="17578" r="18554" b="5517"/>
          <a:stretch>
            <a:fillRect/>
          </a:stretch>
        </p:blipFill>
        <p:spPr bwMode="auto">
          <a:xfrm>
            <a:off x="510240" y="714356"/>
            <a:ext cx="5687825" cy="5429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15074" y="1600200"/>
            <a:ext cx="247172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Background Page</a:t>
            </a:r>
          </a:p>
          <a:p>
            <a:pPr marL="0" indent="0">
              <a:buNone/>
            </a:pPr>
            <a:r>
              <a:rPr lang="en-GB" sz="2000" dirty="0" smtClean="0"/>
              <a:t>For Pro and Team accounts, you can add your own survey background page 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16992" t="17578" r="18554" b="27490"/>
          <a:stretch>
            <a:fillRect/>
          </a:stretch>
        </p:blipFill>
        <p:spPr bwMode="auto">
          <a:xfrm>
            <a:off x="285720" y="928670"/>
            <a:ext cx="7019975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4"/>
          <p:cNvSpPr txBox="1">
            <a:spLocks/>
          </p:cNvSpPr>
          <p:nvPr/>
        </p:nvSpPr>
        <p:spPr>
          <a:xfrm>
            <a:off x="7286644" y="1571612"/>
            <a:ext cx="1714512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</a:t>
            </a:r>
            <a: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</a:t>
            </a: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Instructions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Add your own title, instructions and footer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6992" t="17578" r="17382" b="16503"/>
          <a:stretch>
            <a:fillRect/>
          </a:stretch>
        </p:blipFill>
        <p:spPr bwMode="auto">
          <a:xfrm>
            <a:off x="1500166" y="785793"/>
            <a:ext cx="6970791" cy="5601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01122" cy="1143000"/>
          </a:xfrm>
        </p:spPr>
        <p:txBody>
          <a:bodyPr>
            <a:normAutofit/>
          </a:bodyPr>
          <a:lstStyle/>
          <a:p>
            <a:pPr algn="l"/>
            <a:r>
              <a:rPr lang="en-GB" sz="3600" dirty="0" smtClean="0"/>
              <a:t>How to get more visitors to your website</a:t>
            </a:r>
            <a:endParaRPr lang="en-GB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6C070262-7576-4EB0-9718-821A558B7925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3829064"/>
          </a:xfrm>
        </p:spPr>
        <p:txBody>
          <a:bodyPr/>
          <a:lstStyle/>
          <a:p>
            <a:pPr lvl="0"/>
            <a:r>
              <a:rPr lang="en-GB" i="1" dirty="0" smtClean="0"/>
              <a:t>Search engine optimisation</a:t>
            </a:r>
          </a:p>
          <a:p>
            <a:pPr lvl="0"/>
            <a:r>
              <a:rPr lang="en-GB" i="1" dirty="0" smtClean="0"/>
              <a:t>Direct mail promotions</a:t>
            </a:r>
          </a:p>
          <a:p>
            <a:pPr lvl="0"/>
            <a:r>
              <a:rPr lang="en-GB" i="1" dirty="0" smtClean="0"/>
              <a:t>Adverts on other email newsletters</a:t>
            </a:r>
          </a:p>
          <a:p>
            <a:pPr lvl="0"/>
            <a:r>
              <a:rPr lang="en-GB" i="1" dirty="0" smtClean="0"/>
              <a:t>In store promotions</a:t>
            </a:r>
          </a:p>
          <a:p>
            <a:pPr lvl="0"/>
            <a:r>
              <a:rPr lang="en-GB" i="1" dirty="0" smtClean="0"/>
              <a:t>Social media</a:t>
            </a:r>
          </a:p>
          <a:p>
            <a:endParaRPr lang="en-GB" dirty="0"/>
          </a:p>
        </p:txBody>
      </p:sp>
      <p:sp>
        <p:nvSpPr>
          <p:cNvPr id="8" name="Content Placeholder 5"/>
          <p:cNvSpPr txBox="1">
            <a:spLocks/>
          </p:cNvSpPr>
          <p:nvPr/>
        </p:nvSpPr>
        <p:spPr>
          <a:xfrm>
            <a:off x="4143372" y="5072074"/>
            <a:ext cx="4500594" cy="8572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once they arrive..........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4638693"/>
            <a:ext cx="7772400" cy="1362075"/>
          </a:xfrm>
        </p:spPr>
        <p:txBody>
          <a:bodyPr/>
          <a:lstStyle/>
          <a:p>
            <a:r>
              <a:rPr lang="en-GB" dirty="0" smtClean="0"/>
              <a:t>Survey results options</a:t>
            </a:r>
            <a:endParaRPr lang="en-GB" dirty="0"/>
          </a:p>
        </p:txBody>
      </p:sp>
      <p:pic>
        <p:nvPicPr>
          <p:cNvPr id="4" name="Picture 3" descr="elene42.jpg"/>
          <p:cNvPicPr>
            <a:picLocks noChangeAspect="1"/>
          </p:cNvPicPr>
          <p:nvPr/>
        </p:nvPicPr>
        <p:blipFill>
          <a:blip r:embed="rId2" cstate="print"/>
          <a:srcRect t="15385"/>
          <a:stretch>
            <a:fillRect/>
          </a:stretch>
        </p:blipFill>
        <p:spPr>
          <a:xfrm>
            <a:off x="214282" y="714356"/>
            <a:ext cx="3108423" cy="3929066"/>
          </a:xfrm>
          <a:prstGeom prst="rect">
            <a:avLst/>
          </a:prstGeom>
        </p:spPr>
      </p:pic>
      <p:pic>
        <p:nvPicPr>
          <p:cNvPr id="5" name="Picture 4" descr="WhiteSmallCorazonITheader.jpg"/>
          <p:cNvPicPr>
            <a:picLocks noChangeAspect="1"/>
          </p:cNvPicPr>
          <p:nvPr/>
        </p:nvPicPr>
        <p:blipFill>
          <a:blip r:embed="rId3" cstate="print"/>
          <a:srcRect t="6872" b="10236"/>
          <a:stretch>
            <a:fillRect/>
          </a:stretch>
        </p:blipFill>
        <p:spPr>
          <a:xfrm>
            <a:off x="6858016" y="5857892"/>
            <a:ext cx="2133599" cy="636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9"/>
          <p:cNvSpPr txBox="1">
            <a:spLocks/>
          </p:cNvSpPr>
          <p:nvPr/>
        </p:nvSpPr>
        <p:spPr>
          <a:xfrm>
            <a:off x="6286512" y="1600200"/>
            <a:ext cx="285752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000" b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Select</a:t>
            </a:r>
            <a:r>
              <a:rPr kumimoji="0" lang="en-GB" sz="2000" b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your options</a:t>
            </a:r>
            <a:endParaRPr kumimoji="0" lang="en-GB" sz="2000" b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GB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Autoresponder</a:t>
            </a:r>
            <a:r>
              <a:rPr kumimoji="0" lang="en-GB" b="0" i="1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-email acknowledgement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i="1" baseline="0" dirty="0" err="1" smtClean="0">
                <a:solidFill>
                  <a:schemeClr val="accent1">
                    <a:lumMod val="75000"/>
                  </a:schemeClr>
                </a:solidFill>
              </a:rPr>
              <a:t>Autoresponder</a:t>
            </a:r>
            <a:r>
              <a:rPr lang="en-GB" i="1" baseline="0" dirty="0" smtClean="0">
                <a:solidFill>
                  <a:schemeClr val="accent1">
                    <a:lumMod val="75000"/>
                  </a:schemeClr>
                </a:solidFill>
              </a:rPr>
              <a:t> –</a:t>
            </a:r>
            <a:r>
              <a:rPr lang="en-GB" i="1" dirty="0" smtClean="0">
                <a:solidFill>
                  <a:schemeClr val="accent1">
                    <a:lumMod val="75000"/>
                  </a:schemeClr>
                </a:solidFill>
              </a:rPr>
              <a:t> Drip Marketing</a:t>
            </a:r>
            <a:endParaRPr kumimoji="0" lang="en-GB" b="0" i="1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i="1" dirty="0" smtClean="0">
                <a:solidFill>
                  <a:srgbClr val="FF0000"/>
                </a:solidFill>
              </a:rPr>
              <a:t>ACT Database- Update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i="1" dirty="0" smtClean="0">
                <a:solidFill>
                  <a:srgbClr val="FF0000"/>
                </a:solidFill>
              </a:rPr>
              <a:t>List builder 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i="1" dirty="0" smtClean="0">
                <a:solidFill>
                  <a:srgbClr val="FF0000"/>
                </a:solidFill>
              </a:rPr>
              <a:t>List updater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i="1" dirty="0" smtClean="0">
                <a:solidFill>
                  <a:srgbClr val="FF0000"/>
                </a:solidFill>
              </a:rPr>
              <a:t>Survey Landing Page (Pro and Team only)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6992" t="17578" r="16894" b="5517"/>
          <a:stretch>
            <a:fillRect/>
          </a:stretch>
        </p:blipFill>
        <p:spPr bwMode="auto">
          <a:xfrm>
            <a:off x="214282" y="714356"/>
            <a:ext cx="6064625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Oval 5"/>
          <p:cNvSpPr/>
          <p:nvPr/>
        </p:nvSpPr>
        <p:spPr>
          <a:xfrm>
            <a:off x="2143108" y="1285860"/>
            <a:ext cx="2428892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3357554" y="214290"/>
            <a:ext cx="392909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Survey Results </a:t>
            </a: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17578" t="17578" r="17968" b="7714"/>
          <a:stretch>
            <a:fillRect/>
          </a:stretch>
        </p:blipFill>
        <p:spPr bwMode="auto">
          <a:xfrm>
            <a:off x="500034" y="785794"/>
            <a:ext cx="5918148" cy="548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 txBox="1">
            <a:spLocks/>
          </p:cNvSpPr>
          <p:nvPr/>
        </p:nvSpPr>
        <p:spPr>
          <a:xfrm>
            <a:off x="6500826" y="2500306"/>
            <a:ext cx="2185974" cy="19002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Email acknowledgement </a:t>
            </a:r>
            <a: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will be sent as soon as survey has been submitted.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214282" y="3429000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429388" y="1428736"/>
            <a:ext cx="23409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Auto responder –</a:t>
            </a:r>
          </a:p>
          <a:p>
            <a:pPr>
              <a:spcBef>
                <a:spcPct val="20000"/>
              </a:spcBef>
              <a:defRPr/>
            </a:pP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email acknowledgement</a:t>
            </a:r>
          </a:p>
        </p:txBody>
      </p:sp>
      <p:sp>
        <p:nvSpPr>
          <p:cNvPr id="9" name="Content Placeholder 5"/>
          <p:cNvSpPr txBox="1">
            <a:spLocks/>
          </p:cNvSpPr>
          <p:nvPr/>
        </p:nvSpPr>
        <p:spPr>
          <a:xfrm>
            <a:off x="3286116" y="214290"/>
            <a:ext cx="392909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Survey Results </a:t>
            </a: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16992" t="17852" r="18554" b="5243"/>
          <a:stretch>
            <a:fillRect/>
          </a:stretch>
        </p:blipFill>
        <p:spPr bwMode="auto">
          <a:xfrm>
            <a:off x="428596" y="785794"/>
            <a:ext cx="5612985" cy="535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Oval 3"/>
          <p:cNvSpPr/>
          <p:nvPr/>
        </p:nvSpPr>
        <p:spPr>
          <a:xfrm>
            <a:off x="214282" y="5572140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6072198" y="1428736"/>
            <a:ext cx="2185974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List Building</a:t>
            </a:r>
            <a:endParaRPr kumimoji="0" lang="en-GB" sz="2000" b="0" i="0" u="none" strike="noStrike" kern="1200" cap="none" spc="0" normalizeH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match your database fields with responses from your Survey</a:t>
            </a: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3357554" y="214290"/>
            <a:ext cx="392909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Survey Results </a:t>
            </a: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 l="17578" t="17578" r="17968" b="16503"/>
          <a:stretch>
            <a:fillRect/>
          </a:stretch>
        </p:blipFill>
        <p:spPr bwMode="auto">
          <a:xfrm>
            <a:off x="357158" y="642918"/>
            <a:ext cx="6548483" cy="535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9"/>
          <p:cNvSpPr txBox="1">
            <a:spLocks/>
          </p:cNvSpPr>
          <p:nvPr/>
        </p:nvSpPr>
        <p:spPr>
          <a:xfrm>
            <a:off x="6929454" y="1428736"/>
            <a:ext cx="2143140" cy="4357718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Landing Pages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These are only available for Team and Pro accounts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3357554" y="214290"/>
            <a:ext cx="392909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Survey Results </a:t>
            </a: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 t="22705" r="51367" b="15771"/>
          <a:stretch>
            <a:fillRect/>
          </a:stretch>
        </p:blipFill>
        <p:spPr bwMode="auto">
          <a:xfrm>
            <a:off x="500034" y="714356"/>
            <a:ext cx="5214974" cy="5277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9"/>
          <p:cNvSpPr txBox="1">
            <a:spLocks/>
          </p:cNvSpPr>
          <p:nvPr/>
        </p:nvSpPr>
        <p:spPr>
          <a:xfrm>
            <a:off x="6000760" y="2714620"/>
            <a:ext cx="2571736" cy="214314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Sample Landing Page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You can add all kinds of  extras to your landing pages including  links to PDF files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ight Arrow 3"/>
          <p:cNvSpPr/>
          <p:nvPr/>
        </p:nvSpPr>
        <p:spPr>
          <a:xfrm rot="11710890">
            <a:off x="4122537" y="2619560"/>
            <a:ext cx="1869634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1562" b="3662"/>
          <a:stretch>
            <a:fillRect/>
          </a:stretch>
        </p:blipFill>
        <p:spPr bwMode="auto">
          <a:xfrm>
            <a:off x="785786" y="857232"/>
            <a:ext cx="7117040" cy="5572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Content Placeholder 5"/>
          <p:cNvSpPr txBox="1">
            <a:spLocks/>
          </p:cNvSpPr>
          <p:nvPr/>
        </p:nvSpPr>
        <p:spPr>
          <a:xfrm>
            <a:off x="3357554" y="214290"/>
            <a:ext cx="392909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The PDF</a:t>
            </a:r>
            <a:r>
              <a:rPr kumimoji="0" lang="en-GB" sz="4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incentive!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4572008"/>
            <a:ext cx="8072494" cy="1362075"/>
          </a:xfrm>
        </p:spPr>
        <p:txBody>
          <a:bodyPr/>
          <a:lstStyle/>
          <a:p>
            <a:r>
              <a:rPr lang="en-GB" dirty="0" smtClean="0"/>
              <a:t>ADD SURVEY TO WEBSITE OR </a:t>
            </a:r>
            <a:r>
              <a:rPr lang="en-GB" dirty="0" err="1" smtClean="0"/>
              <a:t>eMAIL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elene42.jpg"/>
          <p:cNvPicPr>
            <a:picLocks noChangeAspect="1"/>
          </p:cNvPicPr>
          <p:nvPr/>
        </p:nvPicPr>
        <p:blipFill>
          <a:blip r:embed="rId2" cstate="print"/>
          <a:srcRect t="15385"/>
          <a:stretch>
            <a:fillRect/>
          </a:stretch>
        </p:blipFill>
        <p:spPr>
          <a:xfrm>
            <a:off x="214282" y="714356"/>
            <a:ext cx="3108423" cy="3929066"/>
          </a:xfrm>
          <a:prstGeom prst="rect">
            <a:avLst/>
          </a:prstGeom>
        </p:spPr>
      </p:pic>
      <p:pic>
        <p:nvPicPr>
          <p:cNvPr id="5" name="Picture 4" descr="WhiteSmallCorazonITheader.jpg"/>
          <p:cNvPicPr>
            <a:picLocks noChangeAspect="1"/>
          </p:cNvPicPr>
          <p:nvPr/>
        </p:nvPicPr>
        <p:blipFill>
          <a:blip r:embed="rId3" cstate="print"/>
          <a:srcRect t="6872" b="10236"/>
          <a:stretch>
            <a:fillRect/>
          </a:stretch>
        </p:blipFill>
        <p:spPr>
          <a:xfrm>
            <a:off x="6858016" y="5857892"/>
            <a:ext cx="2133599" cy="636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16992" t="17321" r="18113" b="5517"/>
          <a:stretch>
            <a:fillRect/>
          </a:stretch>
        </p:blipFill>
        <p:spPr bwMode="auto">
          <a:xfrm>
            <a:off x="432260" y="714357"/>
            <a:ext cx="5782813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Arrow 4"/>
          <p:cNvSpPr/>
          <p:nvPr/>
        </p:nvSpPr>
        <p:spPr>
          <a:xfrm rot="10800000">
            <a:off x="4643438" y="1857364"/>
            <a:ext cx="928694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3357554" y="214290"/>
            <a:ext cx="392909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Survey Management</a:t>
            </a:r>
            <a:r>
              <a:rPr kumimoji="0" lang="en-GB" sz="4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5715008" y="1785926"/>
            <a:ext cx="2000264" cy="6429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 link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6113" r="34960" b="12109"/>
          <a:stretch>
            <a:fillRect/>
          </a:stretch>
        </p:blipFill>
        <p:spPr bwMode="auto">
          <a:xfrm>
            <a:off x="608649" y="714356"/>
            <a:ext cx="6392243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9"/>
          <p:cNvSpPr txBox="1">
            <a:spLocks/>
          </p:cNvSpPr>
          <p:nvPr/>
        </p:nvSpPr>
        <p:spPr>
          <a:xfrm>
            <a:off x="7072330" y="714356"/>
            <a:ext cx="1714512" cy="2000264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Survey forms can be attached to emails to get customer feedback</a:t>
            </a: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2786050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Attach</a:t>
            </a:r>
            <a:r>
              <a:rPr kumimoji="0" lang="en-GB" sz="4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Survey To</a:t>
            </a:r>
            <a:r>
              <a:rPr kumimoji="0" lang="en-GB" sz="4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Email Template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GB" sz="3600" dirty="0" smtClean="0"/>
              <a:t>How to get people to fill out your survey?</a:t>
            </a:r>
            <a:endParaRPr lang="en-GB" sz="36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3471858" cy="4525963"/>
          </a:xfrm>
        </p:spPr>
        <p:txBody>
          <a:bodyPr/>
          <a:lstStyle/>
          <a:p>
            <a:r>
              <a:rPr lang="en-GB" i="1" dirty="0" smtClean="0"/>
              <a:t>White papers</a:t>
            </a:r>
          </a:p>
          <a:p>
            <a:r>
              <a:rPr lang="en-GB" i="1" dirty="0" smtClean="0"/>
              <a:t>Free trials</a:t>
            </a:r>
          </a:p>
          <a:p>
            <a:r>
              <a:rPr lang="en-GB" i="1" dirty="0" smtClean="0"/>
              <a:t>Discounts</a:t>
            </a:r>
          </a:p>
          <a:p>
            <a:r>
              <a:rPr lang="en-GB" i="1" dirty="0" smtClean="0"/>
              <a:t>Coupons</a:t>
            </a:r>
          </a:p>
          <a:p>
            <a:r>
              <a:rPr lang="en-GB" i="1" dirty="0" smtClean="0"/>
              <a:t>Newsletters</a:t>
            </a:r>
          </a:p>
          <a:p>
            <a:r>
              <a:rPr lang="en-GB" i="1" dirty="0" smtClean="0"/>
              <a:t>Product updates</a:t>
            </a:r>
          </a:p>
          <a:p>
            <a:r>
              <a:rPr lang="en-GB" i="1" dirty="0" smtClean="0"/>
              <a:t>Free tips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6C070262-7576-4EB0-9718-821A558B7925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7" name="Content Placeholder 5"/>
          <p:cNvSpPr txBox="1">
            <a:spLocks/>
          </p:cNvSpPr>
          <p:nvPr/>
        </p:nvSpPr>
        <p:spPr>
          <a:xfrm>
            <a:off x="4071934" y="1785927"/>
            <a:ext cx="3471858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offer incentives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Picture 4" descr="C:\Documents and Settings\Elene Marsden\Local Settings\Temporary Internet Files\Content.IE5\PKE94120\MPj0440332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643182"/>
            <a:ext cx="5143536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4610" t="18310" r="25976" b="5517"/>
          <a:stretch>
            <a:fillRect/>
          </a:stretch>
        </p:blipFill>
        <p:spPr bwMode="auto">
          <a:xfrm>
            <a:off x="2714612" y="285728"/>
            <a:ext cx="4923947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5"/>
          <p:cNvSpPr txBox="1">
            <a:spLocks/>
          </p:cNvSpPr>
          <p:nvPr/>
        </p:nvSpPr>
        <p:spPr>
          <a:xfrm>
            <a:off x="214282" y="2143116"/>
            <a:ext cx="250033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Sample</a:t>
            </a:r>
            <a:r>
              <a:rPr kumimoji="0" lang="en-GB" sz="4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GB" sz="4000" noProof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survey form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19922" t="16113" r="21484" b="4784"/>
          <a:stretch>
            <a:fillRect/>
          </a:stretch>
        </p:blipFill>
        <p:spPr bwMode="auto">
          <a:xfrm>
            <a:off x="714348" y="714356"/>
            <a:ext cx="5159411" cy="5572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ight Arrow 5"/>
          <p:cNvSpPr/>
          <p:nvPr/>
        </p:nvSpPr>
        <p:spPr>
          <a:xfrm rot="8385448">
            <a:off x="4766425" y="5470447"/>
            <a:ext cx="1143008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9"/>
          <p:cNvSpPr txBox="1">
            <a:spLocks/>
          </p:cNvSpPr>
          <p:nvPr/>
        </p:nvSpPr>
        <p:spPr>
          <a:xfrm>
            <a:off x="6143636" y="1000108"/>
            <a:ext cx="2571736" cy="4357718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Add your surveys to your website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Hyperlinks  on buttons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Embed the survey onto your web page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5"/>
          <p:cNvSpPr txBox="1">
            <a:spLocks/>
          </p:cNvSpPr>
          <p:nvPr/>
        </p:nvSpPr>
        <p:spPr>
          <a:xfrm>
            <a:off x="2786050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Attach</a:t>
            </a:r>
            <a:r>
              <a:rPr kumimoji="0" lang="en-GB" sz="4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Survey To</a:t>
            </a:r>
            <a:r>
              <a:rPr kumimoji="0" lang="en-GB" sz="4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Website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4649" t="13184" r="19726" b="7714"/>
          <a:stretch>
            <a:fillRect/>
          </a:stretch>
        </p:blipFill>
        <p:spPr bwMode="auto">
          <a:xfrm>
            <a:off x="428596" y="693945"/>
            <a:ext cx="5429288" cy="5235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9"/>
          <p:cNvSpPr txBox="1">
            <a:spLocks/>
          </p:cNvSpPr>
          <p:nvPr/>
        </p:nvSpPr>
        <p:spPr>
          <a:xfrm>
            <a:off x="6143636" y="1000108"/>
            <a:ext cx="2571736" cy="1500198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Its easy to add the Swiftpage survey link to a button or text on your website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10" y="6000768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C00000"/>
                </a:solidFill>
              </a:rPr>
              <a:t>http://www.SwiftPage2.com/corazon_it.elene/SurveyFindOutMore/Survey.aspx</a:t>
            </a:r>
            <a:br>
              <a:rPr lang="en-GB" dirty="0" smtClean="0">
                <a:solidFill>
                  <a:srgbClr val="C00000"/>
                </a:solidFill>
              </a:rPr>
            </a:b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2786050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Attach</a:t>
            </a:r>
            <a:r>
              <a:rPr kumimoji="0" lang="en-GB" sz="4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Survey To</a:t>
            </a:r>
            <a:r>
              <a:rPr kumimoji="0" lang="en-GB" sz="4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Website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24024" t="18149" r="26757" b="5517"/>
          <a:stretch>
            <a:fillRect/>
          </a:stretch>
        </p:blipFill>
        <p:spPr bwMode="auto">
          <a:xfrm>
            <a:off x="428596" y="714356"/>
            <a:ext cx="4318327" cy="535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9"/>
          <p:cNvSpPr txBox="1">
            <a:spLocks/>
          </p:cNvSpPr>
          <p:nvPr/>
        </p:nvSpPr>
        <p:spPr>
          <a:xfrm>
            <a:off x="5214942" y="857232"/>
            <a:ext cx="2571736" cy="4357718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The survey or web form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500034" y="4572008"/>
            <a:ext cx="1500198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572528" y="0"/>
            <a:ext cx="400024" cy="365125"/>
          </a:xfrm>
        </p:spPr>
        <p:txBody>
          <a:bodyPr/>
          <a:lstStyle/>
          <a:p>
            <a:fld id="{6C070262-7576-4EB0-9718-821A558B7925}" type="slidenum">
              <a:rPr lang="en-GB" smtClean="0"/>
              <a:pPr/>
              <a:t>44</a:t>
            </a:fld>
            <a:endParaRPr lang="en-GB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24610" t="18310" r="26757" b="40674"/>
          <a:stretch>
            <a:fillRect/>
          </a:stretch>
        </p:blipFill>
        <p:spPr bwMode="auto">
          <a:xfrm>
            <a:off x="357158" y="1000108"/>
            <a:ext cx="5929354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9"/>
          <p:cNvSpPr txBox="1">
            <a:spLocks/>
          </p:cNvSpPr>
          <p:nvPr/>
        </p:nvSpPr>
        <p:spPr>
          <a:xfrm>
            <a:off x="6500858" y="1000108"/>
            <a:ext cx="2571736" cy="4357718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The email acknowledgement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4643446"/>
            <a:ext cx="7772400" cy="1362075"/>
          </a:xfrm>
        </p:spPr>
        <p:txBody>
          <a:bodyPr/>
          <a:lstStyle/>
          <a:p>
            <a:r>
              <a:rPr lang="en-GB" dirty="0" smtClean="0"/>
              <a:t>UPDATING YOUR DATABASE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elene42.jpg"/>
          <p:cNvPicPr>
            <a:picLocks noChangeAspect="1"/>
          </p:cNvPicPr>
          <p:nvPr/>
        </p:nvPicPr>
        <p:blipFill>
          <a:blip r:embed="rId2" cstate="print"/>
          <a:srcRect t="15385"/>
          <a:stretch>
            <a:fillRect/>
          </a:stretch>
        </p:blipFill>
        <p:spPr>
          <a:xfrm>
            <a:off x="214282" y="714356"/>
            <a:ext cx="3108423" cy="3929066"/>
          </a:xfrm>
          <a:prstGeom prst="rect">
            <a:avLst/>
          </a:prstGeom>
        </p:spPr>
      </p:pic>
      <p:pic>
        <p:nvPicPr>
          <p:cNvPr id="5" name="Picture 4" descr="WhiteSmallCorazonITheader.jpg"/>
          <p:cNvPicPr>
            <a:picLocks noChangeAspect="1"/>
          </p:cNvPicPr>
          <p:nvPr/>
        </p:nvPicPr>
        <p:blipFill>
          <a:blip r:embed="rId3" cstate="print"/>
          <a:srcRect t="6872" b="10236"/>
          <a:stretch>
            <a:fillRect/>
          </a:stretch>
        </p:blipFill>
        <p:spPr>
          <a:xfrm>
            <a:off x="6858016" y="5857892"/>
            <a:ext cx="2133599" cy="636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22727" t="18309" r="25505" b="18555"/>
          <a:stretch>
            <a:fillRect/>
          </a:stretch>
        </p:blipFill>
        <p:spPr bwMode="auto">
          <a:xfrm>
            <a:off x="642910" y="714356"/>
            <a:ext cx="5786478" cy="5645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5"/>
          <p:cNvSpPr txBox="1">
            <a:spLocks/>
          </p:cNvSpPr>
          <p:nvPr/>
        </p:nvSpPr>
        <p:spPr>
          <a:xfrm>
            <a:off x="2786050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web f</a:t>
            </a:r>
            <a:r>
              <a:rPr kumimoji="0" lang="en-GB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orm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58293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Arrow 3"/>
          <p:cNvSpPr/>
          <p:nvPr/>
        </p:nvSpPr>
        <p:spPr>
          <a:xfrm rot="12541152">
            <a:off x="4015385" y="4755387"/>
            <a:ext cx="1143008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ontent Placeholder 9"/>
          <p:cNvSpPr txBox="1">
            <a:spLocks/>
          </p:cNvSpPr>
          <p:nvPr/>
        </p:nvSpPr>
        <p:spPr>
          <a:xfrm>
            <a:off x="6500826" y="1000108"/>
            <a:ext cx="2285984" cy="4357718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Add new contacts to ACT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2786050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your ACT database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6C070262-7576-4EB0-9718-821A558B7925}" type="slidenum">
              <a:rPr lang="en-GB" smtClean="0"/>
              <a:pPr/>
              <a:t>48</a:t>
            </a:fld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4724400" cy="373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ontent Placeholder 9"/>
          <p:cNvSpPr txBox="1">
            <a:spLocks/>
          </p:cNvSpPr>
          <p:nvPr/>
        </p:nvSpPr>
        <p:spPr>
          <a:xfrm>
            <a:off x="5786446" y="1285860"/>
            <a:ext cx="2285984" cy="1571636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You will get a warning if contact already exists in your database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2786050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your ACT database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7377" r="5738" b="50194"/>
          <a:stretch>
            <a:fillRect/>
          </a:stretch>
        </p:blipFill>
        <p:spPr bwMode="auto">
          <a:xfrm>
            <a:off x="285720" y="785793"/>
            <a:ext cx="8143932" cy="3918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9"/>
          <p:cNvSpPr txBox="1">
            <a:spLocks/>
          </p:cNvSpPr>
          <p:nvPr/>
        </p:nvSpPr>
        <p:spPr>
          <a:xfrm>
            <a:off x="285720" y="4786322"/>
            <a:ext cx="6572296" cy="1143008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New contact in ACT with survey Webinar field set to Yes</a:t>
            </a: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6500826" y="2143116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72528" y="0"/>
            <a:ext cx="400024" cy="365125"/>
          </a:xfrm>
        </p:spPr>
        <p:txBody>
          <a:bodyPr/>
          <a:lstStyle/>
          <a:p>
            <a:fld id="{6C070262-7576-4EB0-9718-821A558B7925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5" name="Picture 6" descr="10steps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28604"/>
            <a:ext cx="5018088" cy="5811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9"/>
          <p:cNvSpPr txBox="1">
            <a:spLocks/>
          </p:cNvSpPr>
          <p:nvPr/>
        </p:nvSpPr>
        <p:spPr>
          <a:xfrm>
            <a:off x="428596" y="1142984"/>
            <a:ext cx="2328850" cy="228601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A Swiftpage sample web form –</a:t>
            </a:r>
          </a:p>
          <a:p>
            <a:pPr>
              <a:lnSpc>
                <a:spcPct val="110000"/>
              </a:lnSpc>
              <a:spcBef>
                <a:spcPct val="20000"/>
              </a:spcBef>
              <a:defRPr/>
            </a:pPr>
            <a:r>
              <a:rPr lang="en-GB" sz="2000" dirty="0" smtClean="0">
                <a:solidFill>
                  <a:srgbClr val="C00000"/>
                </a:solidFill>
              </a:rPr>
              <a:t>White Paper incentive.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9"/>
          <p:cNvSpPr txBox="1">
            <a:spLocks/>
          </p:cNvSpPr>
          <p:nvPr/>
        </p:nvSpPr>
        <p:spPr>
          <a:xfrm>
            <a:off x="571472" y="5214950"/>
            <a:ext cx="6572296" cy="1143008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Survey results in Swiftpage</a:t>
            </a:r>
          </a:p>
          <a:p>
            <a:pPr>
              <a:spcBef>
                <a:spcPct val="20000"/>
              </a:spcBef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You can delete survey results from here</a:t>
            </a:r>
          </a:p>
          <a:p>
            <a:pPr>
              <a:spcBef>
                <a:spcPct val="20000"/>
              </a:spcBef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The last column shows if they have been added to ACT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7617" t="17230" r="8007" b="31334"/>
          <a:stretch>
            <a:fillRect/>
          </a:stretch>
        </p:blipFill>
        <p:spPr bwMode="auto">
          <a:xfrm>
            <a:off x="0" y="785794"/>
            <a:ext cx="9144000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ight Arrow 4"/>
          <p:cNvSpPr/>
          <p:nvPr/>
        </p:nvSpPr>
        <p:spPr>
          <a:xfrm rot="12541152">
            <a:off x="5515583" y="3112313"/>
            <a:ext cx="1143008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6643702" y="2428868"/>
            <a:ext cx="2185974" cy="857256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Email survey results</a:t>
            </a:r>
            <a: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Excel format</a:t>
            </a:r>
            <a:endParaRPr lang="en-GB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Content Placeholder 5"/>
          <p:cNvSpPr txBox="1">
            <a:spLocks/>
          </p:cNvSpPr>
          <p:nvPr/>
        </p:nvSpPr>
        <p:spPr>
          <a:xfrm>
            <a:off x="2786050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noProof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account on Swiftpage Website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9"/>
          <p:cNvSpPr txBox="1">
            <a:spLocks/>
          </p:cNvSpPr>
          <p:nvPr/>
        </p:nvSpPr>
        <p:spPr>
          <a:xfrm>
            <a:off x="500034" y="4929198"/>
            <a:ext cx="7429552" cy="1143008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Dynamic Group rules in place to automatically add new contacts to 09 Webinar group</a:t>
            </a: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r="6835" b="50195"/>
          <a:stretch>
            <a:fillRect/>
          </a:stretch>
        </p:blipFill>
        <p:spPr bwMode="auto">
          <a:xfrm>
            <a:off x="214282" y="785794"/>
            <a:ext cx="8643998" cy="3696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928670"/>
            <a:ext cx="7191375" cy="466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5"/>
          <p:cNvSpPr txBox="1">
            <a:spLocks/>
          </p:cNvSpPr>
          <p:nvPr/>
        </p:nvSpPr>
        <p:spPr>
          <a:xfrm>
            <a:off x="2786050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Dynamic database rules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638693"/>
            <a:ext cx="8429684" cy="1362075"/>
          </a:xfrm>
        </p:spPr>
        <p:txBody>
          <a:bodyPr>
            <a:normAutofit/>
          </a:bodyPr>
          <a:lstStyle/>
          <a:p>
            <a:r>
              <a:rPr lang="en-GB" dirty="0" smtClean="0"/>
              <a:t>ADD TO DRIP MARKETING CAMPAIGNS</a:t>
            </a:r>
            <a:endParaRPr lang="en-GB" dirty="0"/>
          </a:p>
        </p:txBody>
      </p:sp>
      <p:pic>
        <p:nvPicPr>
          <p:cNvPr id="4" name="Picture 3" descr="elene42.jpg"/>
          <p:cNvPicPr>
            <a:picLocks noChangeAspect="1"/>
          </p:cNvPicPr>
          <p:nvPr/>
        </p:nvPicPr>
        <p:blipFill>
          <a:blip r:embed="rId2" cstate="print"/>
          <a:srcRect t="15385"/>
          <a:stretch>
            <a:fillRect/>
          </a:stretch>
        </p:blipFill>
        <p:spPr>
          <a:xfrm>
            <a:off x="214282" y="714356"/>
            <a:ext cx="3108423" cy="3929066"/>
          </a:xfrm>
          <a:prstGeom prst="rect">
            <a:avLst/>
          </a:prstGeom>
        </p:spPr>
      </p:pic>
      <p:pic>
        <p:nvPicPr>
          <p:cNvPr id="5" name="Picture 4" descr="WhiteSmallCorazonITheader.jpg"/>
          <p:cNvPicPr>
            <a:picLocks noChangeAspect="1"/>
          </p:cNvPicPr>
          <p:nvPr/>
        </p:nvPicPr>
        <p:blipFill>
          <a:blip r:embed="rId3" cstate="print"/>
          <a:srcRect t="6872" b="10236"/>
          <a:stretch>
            <a:fillRect/>
          </a:stretch>
        </p:blipFill>
        <p:spPr>
          <a:xfrm>
            <a:off x="6858016" y="5857892"/>
            <a:ext cx="2133599" cy="636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5829300" cy="544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9"/>
          <p:cNvSpPr txBox="1">
            <a:spLocks/>
          </p:cNvSpPr>
          <p:nvPr/>
        </p:nvSpPr>
        <p:spPr>
          <a:xfrm>
            <a:off x="6357950" y="928670"/>
            <a:ext cx="2500330" cy="4500594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Open Drip Marketing in ACT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Select your campaign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Sync Contacts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2786050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your ACT database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26367" t="20638" r="26171" b="23828"/>
          <a:stretch>
            <a:fillRect/>
          </a:stretch>
        </p:blipFill>
        <p:spPr bwMode="auto">
          <a:xfrm>
            <a:off x="571472" y="785794"/>
            <a:ext cx="5786478" cy="5416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ight Arrow 2"/>
          <p:cNvSpPr/>
          <p:nvPr/>
        </p:nvSpPr>
        <p:spPr>
          <a:xfrm rot="10800000">
            <a:off x="2214546" y="5214950"/>
            <a:ext cx="1143008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2786050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your ACT database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7"/>
            <a:ext cx="3714776" cy="2086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9"/>
          <p:cNvSpPr txBox="1">
            <a:spLocks/>
          </p:cNvSpPr>
          <p:nvPr/>
        </p:nvSpPr>
        <p:spPr>
          <a:xfrm>
            <a:off x="4429124" y="1214422"/>
            <a:ext cx="3000396" cy="1428760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Choose group to sync to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214686"/>
            <a:ext cx="3695700" cy="224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Content Placeholder 9"/>
          <p:cNvSpPr txBox="1">
            <a:spLocks/>
          </p:cNvSpPr>
          <p:nvPr/>
        </p:nvSpPr>
        <p:spPr>
          <a:xfrm>
            <a:off x="4572000" y="3571876"/>
            <a:ext cx="3000396" cy="1428760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New contacts to group are now added to your campaign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2786050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your ACT database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t="17120" r="22656" b="15771"/>
          <a:stretch>
            <a:fillRect/>
          </a:stretch>
        </p:blipFill>
        <p:spPr bwMode="auto">
          <a:xfrm>
            <a:off x="357158" y="864973"/>
            <a:ext cx="7604690" cy="5278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ight Arrow 3"/>
          <p:cNvSpPr/>
          <p:nvPr/>
        </p:nvSpPr>
        <p:spPr>
          <a:xfrm rot="10800000">
            <a:off x="7643834" y="5786454"/>
            <a:ext cx="1143008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000108"/>
            <a:ext cx="3500462" cy="3271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/>
          <p:cNvSpPr txBox="1">
            <a:spLocks/>
          </p:cNvSpPr>
          <p:nvPr/>
        </p:nvSpPr>
        <p:spPr>
          <a:xfrm>
            <a:off x="2857488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Campaign Manager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t="16309" r="23242" b="20703"/>
          <a:stretch>
            <a:fillRect/>
          </a:stretch>
        </p:blipFill>
        <p:spPr bwMode="auto">
          <a:xfrm>
            <a:off x="377094" y="714356"/>
            <a:ext cx="8052558" cy="528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6992" t="17578" r="16894" b="5517"/>
          <a:stretch>
            <a:fillRect/>
          </a:stretch>
        </p:blipFill>
        <p:spPr bwMode="auto">
          <a:xfrm>
            <a:off x="642910" y="714356"/>
            <a:ext cx="6064625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ight Arrow 2"/>
          <p:cNvSpPr/>
          <p:nvPr/>
        </p:nvSpPr>
        <p:spPr>
          <a:xfrm rot="10800000">
            <a:off x="5286380" y="2214554"/>
            <a:ext cx="1143008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ontent Placeholder 9"/>
          <p:cNvSpPr txBox="1">
            <a:spLocks/>
          </p:cNvSpPr>
          <p:nvPr/>
        </p:nvSpPr>
        <p:spPr>
          <a:xfrm>
            <a:off x="6786546" y="1428736"/>
            <a:ext cx="2214610" cy="1857388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Or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Add contacts automatically when creating your survey</a:t>
            </a:r>
            <a:endParaRPr kumimoji="0" lang="en-GB" b="0" i="1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2786050" y="214290"/>
            <a:ext cx="5000660" cy="642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Survey Result Options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8750" t="16113" r="20312" b="8447"/>
          <a:stretch>
            <a:fillRect/>
          </a:stretch>
        </p:blipFill>
        <p:spPr bwMode="auto">
          <a:xfrm>
            <a:off x="3214678" y="1142984"/>
            <a:ext cx="5265605" cy="5214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9"/>
          <p:cNvSpPr txBox="1">
            <a:spLocks/>
          </p:cNvSpPr>
          <p:nvPr/>
        </p:nvSpPr>
        <p:spPr>
          <a:xfrm>
            <a:off x="428596" y="1142984"/>
            <a:ext cx="2328850" cy="228601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Fat Face web form –</a:t>
            </a:r>
          </a:p>
          <a:p>
            <a:pPr>
              <a:lnSpc>
                <a:spcPct val="110000"/>
              </a:lnSpc>
              <a:spcBef>
                <a:spcPct val="20000"/>
              </a:spcBef>
              <a:defRPr/>
            </a:pPr>
            <a:r>
              <a:rPr lang="en-GB" sz="2000" dirty="0" smtClean="0">
                <a:solidFill>
                  <a:srgbClr val="C00000"/>
                </a:solidFill>
              </a:rPr>
              <a:t>Win a camper van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758" t="30762" r="41406" b="56787"/>
          <a:stretch>
            <a:fillRect/>
          </a:stretch>
        </p:blipFill>
        <p:spPr bwMode="auto">
          <a:xfrm>
            <a:off x="3223077" y="243006"/>
            <a:ext cx="5278013" cy="899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57158" y="1928802"/>
            <a:ext cx="8572560" cy="4525963"/>
          </a:xfrm>
        </p:spPr>
        <p:txBody>
          <a:bodyPr/>
          <a:lstStyle/>
          <a:p>
            <a:r>
              <a:rPr lang="en-GB" dirty="0" smtClean="0"/>
              <a:t>Drive visitors to your website</a:t>
            </a:r>
          </a:p>
          <a:p>
            <a:r>
              <a:rPr lang="en-GB" dirty="0" smtClean="0"/>
              <a:t>Get them to fill out their contact details</a:t>
            </a:r>
          </a:p>
          <a:p>
            <a:r>
              <a:rPr lang="en-GB" dirty="0" smtClean="0"/>
              <a:t>Use incentives</a:t>
            </a:r>
          </a:p>
          <a:p>
            <a:r>
              <a:rPr lang="en-GB" dirty="0" smtClean="0"/>
              <a:t>Update your database with Swiftpage list builder</a:t>
            </a:r>
          </a:p>
          <a:p>
            <a:r>
              <a:rPr lang="en-GB" dirty="0" smtClean="0"/>
              <a:t>Use rules to populate ACT! Groups</a:t>
            </a:r>
          </a:p>
          <a:p>
            <a:r>
              <a:rPr lang="en-GB" dirty="0" smtClean="0"/>
              <a:t>Add group members to your Drip Marketing Campaigns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6C070262-7576-4EB0-9718-821A558B7925}" type="slidenum">
              <a:rPr lang="en-GB" smtClean="0"/>
              <a:pPr/>
              <a:t>60</a:t>
            </a:fld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42910" y="857232"/>
            <a:ext cx="7772400" cy="1362075"/>
          </a:xfrm>
        </p:spPr>
        <p:txBody>
          <a:bodyPr/>
          <a:lstStyle/>
          <a:p>
            <a:pPr algn="l"/>
            <a:r>
              <a:rPr lang="en-GB" dirty="0" smtClean="0"/>
              <a:t>TO RECAP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85918" y="4786322"/>
            <a:ext cx="6286544" cy="1071570"/>
          </a:xfrm>
        </p:spPr>
        <p:txBody>
          <a:bodyPr>
            <a:normAutofit/>
          </a:bodyPr>
          <a:lstStyle/>
          <a:p>
            <a:r>
              <a:rPr lang="en-GB" dirty="0" smtClean="0"/>
              <a:t>Send an email to </a:t>
            </a:r>
            <a:r>
              <a:rPr lang="en-GB" dirty="0" smtClean="0">
                <a:hlinkClick r:id="rId2"/>
              </a:rPr>
              <a:t>info@corazonit.com</a:t>
            </a:r>
            <a:r>
              <a:rPr lang="en-GB" dirty="0" smtClean="0"/>
              <a:t> and we’ll send you our ACT Fundamentals Training CD (for ACT! v10 &amp;V11)</a:t>
            </a:r>
            <a:br>
              <a:rPr lang="en-GB" dirty="0" smtClean="0"/>
            </a:br>
            <a:r>
              <a:rPr lang="en-GB" dirty="0" smtClean="0"/>
              <a:t>(Amazon price $24.95)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785918" y="5929330"/>
            <a:ext cx="5486400" cy="428628"/>
          </a:xfrm>
        </p:spPr>
        <p:txBody>
          <a:bodyPr/>
          <a:lstStyle/>
          <a:p>
            <a:r>
              <a:rPr lang="en-GB" dirty="0" smtClean="0"/>
              <a:t>Hurray offer only until end of September 2009</a:t>
            </a:r>
            <a:endParaRPr lang="en-GB" dirty="0"/>
          </a:p>
        </p:txBody>
      </p:sp>
      <p:pic>
        <p:nvPicPr>
          <p:cNvPr id="8" name="Picture 7" descr="BAN-CD-3D copy_resiz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642918"/>
            <a:ext cx="4286256" cy="4286256"/>
          </a:xfrm>
          <a:prstGeom prst="rect">
            <a:avLst/>
          </a:prstGeom>
        </p:spPr>
      </p:pic>
      <p:pic>
        <p:nvPicPr>
          <p:cNvPr id="10" name="Picture 9" descr="WhiteSmallCorazonITheader.jpg"/>
          <p:cNvPicPr>
            <a:picLocks noChangeAspect="1"/>
          </p:cNvPicPr>
          <p:nvPr/>
        </p:nvPicPr>
        <p:blipFill>
          <a:blip r:embed="rId4" cstate="print"/>
          <a:srcRect t="6872" b="10236"/>
          <a:stretch>
            <a:fillRect/>
          </a:stretch>
        </p:blipFill>
        <p:spPr>
          <a:xfrm>
            <a:off x="6858016" y="5857892"/>
            <a:ext cx="2133599" cy="636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 l="11719" t="16113" r="13867" b="5517"/>
          <a:stretch>
            <a:fillRect/>
          </a:stretch>
        </p:blipFill>
        <p:spPr bwMode="auto">
          <a:xfrm>
            <a:off x="428596" y="714356"/>
            <a:ext cx="6528899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Content Placeholder 9"/>
          <p:cNvSpPr txBox="1">
            <a:spLocks/>
          </p:cNvSpPr>
          <p:nvPr/>
        </p:nvSpPr>
        <p:spPr>
          <a:xfrm>
            <a:off x="7000892" y="1571612"/>
            <a:ext cx="1428760" cy="2928958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In store promotions to drive traffic to website</a:t>
            </a:r>
          </a:p>
          <a:p>
            <a:pPr>
              <a:lnSpc>
                <a:spcPct val="110000"/>
              </a:lnSpc>
              <a:spcBef>
                <a:spcPct val="20000"/>
              </a:spcBef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Fill out short quiz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1719" t="16846" r="14648" b="5517"/>
          <a:stretch>
            <a:fillRect/>
          </a:stretch>
        </p:blipFill>
        <p:spPr bwMode="auto">
          <a:xfrm>
            <a:off x="609252" y="714356"/>
            <a:ext cx="6605954" cy="5572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5"/>
          <p:cNvSpPr txBox="1">
            <a:spLocks/>
          </p:cNvSpPr>
          <p:nvPr/>
        </p:nvSpPr>
        <p:spPr>
          <a:xfrm>
            <a:off x="2428860" y="4929198"/>
            <a:ext cx="3357586" cy="85725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25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The survey form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3477" t="16846" r="13867" b="31152"/>
          <a:stretch>
            <a:fillRect/>
          </a:stretch>
        </p:blipFill>
        <p:spPr bwMode="auto">
          <a:xfrm>
            <a:off x="285720" y="785794"/>
            <a:ext cx="8072494" cy="4622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5"/>
          <p:cNvSpPr txBox="1">
            <a:spLocks/>
          </p:cNvSpPr>
          <p:nvPr/>
        </p:nvSpPr>
        <p:spPr>
          <a:xfrm>
            <a:off x="2643174" y="3857628"/>
            <a:ext cx="3357586" cy="85725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The</a:t>
            </a:r>
            <a:r>
              <a:rPr lang="en-GB" sz="40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survey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acknowledgement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2777</TotalTime>
  <Words>763</Words>
  <Application>Microsoft Office PowerPoint</Application>
  <PresentationFormat>On-screen Show (4:3)</PresentationFormat>
  <Paragraphs>162</Paragraphs>
  <Slides>61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2" baseType="lpstr">
      <vt:lpstr>Office Theme</vt:lpstr>
      <vt:lpstr>Slide 1</vt:lpstr>
      <vt:lpstr>Use Swiftpage suRVEY tools TO grow your databases</vt:lpstr>
      <vt:lpstr>How to get more visitors to your website</vt:lpstr>
      <vt:lpstr>How to get people to fill out your survey?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Survey writing tips</vt:lpstr>
      <vt:lpstr>SURVEY TOOLS</vt:lpstr>
      <vt:lpstr>Slide 16</vt:lpstr>
      <vt:lpstr>Slide 17</vt:lpstr>
      <vt:lpstr>Slide 18</vt:lpstr>
      <vt:lpstr>CREATE A NEW SURVEY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Survey results options</vt:lpstr>
      <vt:lpstr>Slide 31</vt:lpstr>
      <vt:lpstr>Slide 32</vt:lpstr>
      <vt:lpstr>Slide 33</vt:lpstr>
      <vt:lpstr>Slide 34</vt:lpstr>
      <vt:lpstr>Slide 35</vt:lpstr>
      <vt:lpstr>Slide 36</vt:lpstr>
      <vt:lpstr>ADD SURVEY TO WEBSITE OR eMAIL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UPDATING YOUR DATABASE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ADD TO DRIP MARKETING CAMPAIGNS</vt:lpstr>
      <vt:lpstr>Slide 54</vt:lpstr>
      <vt:lpstr>Slide 55</vt:lpstr>
      <vt:lpstr>Slide 56</vt:lpstr>
      <vt:lpstr>Slide 57</vt:lpstr>
      <vt:lpstr>Slide 58</vt:lpstr>
      <vt:lpstr>Slide 59</vt:lpstr>
      <vt:lpstr>TO RECAP</vt:lpstr>
      <vt:lpstr>Send an email to info@corazonit.com and we’ll send you our ACT Fundamentals Training CD (for ACT! v10 &amp;V11) (Amazon price $24.95)</vt:lpstr>
    </vt:vector>
  </TitlesOfParts>
  <Company>Corazon 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Elene Marsden</dc:creator>
  <cp:lastModifiedBy>David Leach</cp:lastModifiedBy>
  <cp:revision>153</cp:revision>
  <dcterms:created xsi:type="dcterms:W3CDTF">2009-08-27T08:59:03Z</dcterms:created>
  <dcterms:modified xsi:type="dcterms:W3CDTF">2009-09-21T04:47:58Z</dcterms:modified>
</cp:coreProperties>
</file>