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99" r:id="rId2"/>
    <p:sldId id="297" r:id="rId3"/>
    <p:sldId id="272" r:id="rId4"/>
    <p:sldId id="259" r:id="rId5"/>
    <p:sldId id="290" r:id="rId6"/>
    <p:sldId id="291" r:id="rId7"/>
    <p:sldId id="286" r:id="rId8"/>
    <p:sldId id="269" r:id="rId9"/>
    <p:sldId id="298" r:id="rId10"/>
    <p:sldId id="271" r:id="rId11"/>
    <p:sldId id="277" r:id="rId12"/>
    <p:sldId id="294" r:id="rId13"/>
    <p:sldId id="279" r:id="rId14"/>
    <p:sldId id="280" r:id="rId15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720A"/>
    <a:srgbClr val="6084A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9" autoAdjust="0"/>
    <p:restoredTop sz="94718" autoAdjust="0"/>
  </p:normalViewPr>
  <p:slideViewPr>
    <p:cSldViewPr>
      <p:cViewPr varScale="1">
        <p:scale>
          <a:sx n="70" d="100"/>
          <a:sy n="70" d="100"/>
        </p:scale>
        <p:origin x="-115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C346449F-92F6-46FF-B028-6C769AE76F9B}" type="datetimeFigureOut">
              <a:rPr lang="en-US" smtClean="0"/>
              <a:pPr/>
              <a:t>3/11/2010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80B87629-8AB5-4292-95BA-5104A07EC28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B87629-8AB5-4292-95BA-5104A07EC28C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B87629-8AB5-4292-95BA-5104A07EC28C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A6BE-F27F-4323-AB6B-4D33D731C69A}" type="datetimeFigureOut">
              <a:rPr lang="en-US" smtClean="0"/>
              <a:pPr/>
              <a:t>3/11/2010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8C429-ADCD-48D0-ADA5-E34CF46907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A6BE-F27F-4323-AB6B-4D33D731C69A}" type="datetimeFigureOut">
              <a:rPr lang="en-US" smtClean="0"/>
              <a:pPr/>
              <a:t>3/11/2010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8C429-ADCD-48D0-ADA5-E34CF46907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A6BE-F27F-4323-AB6B-4D33D731C69A}" type="datetimeFigureOut">
              <a:rPr lang="en-US" smtClean="0"/>
              <a:pPr/>
              <a:t>3/11/2010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8C429-ADCD-48D0-ADA5-E34CF46907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A6BE-F27F-4323-AB6B-4D33D731C69A}" type="datetimeFigureOut">
              <a:rPr lang="en-US" smtClean="0"/>
              <a:pPr/>
              <a:t>3/11/2010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8C429-ADCD-48D0-ADA5-E34CF46907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A6BE-F27F-4323-AB6B-4D33D731C69A}" type="datetimeFigureOut">
              <a:rPr lang="en-US" smtClean="0"/>
              <a:pPr/>
              <a:t>3/11/2010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8C429-ADCD-48D0-ADA5-E34CF46907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A6BE-F27F-4323-AB6B-4D33D731C69A}" type="datetimeFigureOut">
              <a:rPr lang="en-US" smtClean="0"/>
              <a:pPr/>
              <a:t>3/11/2010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8C429-ADCD-48D0-ADA5-E34CF46907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A6BE-F27F-4323-AB6B-4D33D731C69A}" type="datetimeFigureOut">
              <a:rPr lang="en-US" smtClean="0"/>
              <a:pPr/>
              <a:t>3/11/2010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8C429-ADCD-48D0-ADA5-E34CF46907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A6BE-F27F-4323-AB6B-4D33D731C69A}" type="datetimeFigureOut">
              <a:rPr lang="en-US" smtClean="0"/>
              <a:pPr/>
              <a:t>3/11/2010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8C429-ADCD-48D0-ADA5-E34CF46907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A6BE-F27F-4323-AB6B-4D33D731C69A}" type="datetimeFigureOut">
              <a:rPr lang="en-US" smtClean="0"/>
              <a:pPr/>
              <a:t>3/11/2010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8C429-ADCD-48D0-ADA5-E34CF46907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A6BE-F27F-4323-AB6B-4D33D731C69A}" type="datetimeFigureOut">
              <a:rPr lang="en-US" smtClean="0"/>
              <a:pPr/>
              <a:t>3/11/2010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8C429-ADCD-48D0-ADA5-E34CF46907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A6BE-F27F-4323-AB6B-4D33D731C69A}" type="datetimeFigureOut">
              <a:rPr lang="en-US" smtClean="0"/>
              <a:pPr/>
              <a:t>3/11/2010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8C429-ADCD-48D0-ADA5-E34CF46907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5A6BE-F27F-4323-AB6B-4D33D731C69A}" type="datetimeFigureOut">
              <a:rPr lang="en-US" smtClean="0"/>
              <a:pPr/>
              <a:t>3/11/2010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88C429-ADCD-48D0-ADA5-E34CF469070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.png"/><Relationship Id="rId7" Type="http://schemas.openxmlformats.org/officeDocument/2006/relationships/image" Target="../media/image2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kristismith.com/business-solutions-with-ksc-blog" TargetMode="External"/><Relationship Id="rId5" Type="http://schemas.openxmlformats.org/officeDocument/2006/relationships/hyperlink" Target="http://www.kristismith.com/" TargetMode="External"/><Relationship Id="rId4" Type="http://schemas.openxmlformats.org/officeDocument/2006/relationships/image" Target="../media/image4.jpeg"/><Relationship Id="rId9" Type="http://schemas.openxmlformats.org/officeDocument/2006/relationships/hyperlink" Target="http://www.swiftpageemail.com/survey/DripWebinar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jpeg"/><Relationship Id="rId7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1752600"/>
            <a:ext cx="91440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000" dirty="0" smtClean="0">
              <a:solidFill>
                <a:srgbClr val="436DA5"/>
              </a:solidFill>
              <a:latin typeface="TradeGothicLH" pitchFamily="2" charset="0"/>
            </a:endParaRPr>
          </a:p>
          <a:p>
            <a:pPr algn="ctr"/>
            <a:r>
              <a:rPr lang="en-US" sz="2000" dirty="0" smtClean="0">
                <a:solidFill>
                  <a:srgbClr val="436DA5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Using Your Database to Manage a Drip Marketing Campaign</a:t>
            </a:r>
          </a:p>
          <a:p>
            <a:pPr algn="ctr"/>
            <a:endParaRPr lang="en-US" dirty="0" smtClean="0">
              <a:solidFill>
                <a:srgbClr val="436DA5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endParaRPr lang="en-US" dirty="0" smtClean="0">
              <a:solidFill>
                <a:srgbClr val="436DA5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endParaRPr lang="en-US" dirty="0" smtClean="0">
              <a:solidFill>
                <a:srgbClr val="436DA5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endParaRPr lang="en-US" dirty="0" smtClean="0">
              <a:solidFill>
                <a:srgbClr val="436DA5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en-US" sz="1200" dirty="0" smtClean="0">
                <a:solidFill>
                  <a:srgbClr val="436DA5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by</a:t>
            </a:r>
          </a:p>
          <a:p>
            <a:pPr algn="ctr"/>
            <a:endParaRPr lang="en-US" sz="1200" dirty="0" smtClean="0">
              <a:solidFill>
                <a:srgbClr val="436DA5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en-US" sz="1200" dirty="0" smtClean="0">
                <a:solidFill>
                  <a:srgbClr val="436DA5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Tina Brandts | Kristi Smith Consulting</a:t>
            </a:r>
          </a:p>
          <a:p>
            <a:pPr algn="ctr"/>
            <a:endParaRPr lang="en-US" sz="1200" dirty="0" smtClean="0">
              <a:solidFill>
                <a:srgbClr val="436DA5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en-US" sz="1200" dirty="0" smtClean="0">
                <a:solidFill>
                  <a:srgbClr val="436DA5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&amp;</a:t>
            </a:r>
          </a:p>
          <a:p>
            <a:pPr algn="ctr"/>
            <a:endParaRPr lang="en-US" sz="1200" dirty="0" smtClean="0">
              <a:solidFill>
                <a:srgbClr val="436DA5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en-US" sz="1200" dirty="0" smtClean="0">
                <a:solidFill>
                  <a:srgbClr val="436DA5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David Leach | Marketing Manager, </a:t>
            </a:r>
            <a:r>
              <a:rPr lang="en-US" sz="1200" dirty="0" err="1" smtClean="0">
                <a:solidFill>
                  <a:srgbClr val="436DA5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Swiftpage</a:t>
            </a:r>
            <a:endParaRPr lang="en-US" sz="1200" dirty="0">
              <a:solidFill>
                <a:srgbClr val="436DA5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" name="Picture 4" descr="kristi smith 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77000" y="5791200"/>
            <a:ext cx="2552426" cy="5460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1143000" y="1374336"/>
            <a:ext cx="74676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Easily Organize New Contact Info with Swiftpage Survey Mapping Tools:</a:t>
            </a:r>
          </a:p>
          <a:p>
            <a:pPr algn="r">
              <a:defRPr/>
            </a:pP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Map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Survey </a:t>
            </a: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Responses back into ACT! fields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2400" y="6477000"/>
            <a:ext cx="2514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www.kristismith.com</a:t>
            </a:r>
            <a:endParaRPr lang="en-US" sz="14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Title 3"/>
          <p:cNvSpPr txBox="1">
            <a:spLocks/>
          </p:cNvSpPr>
          <p:nvPr/>
        </p:nvSpPr>
        <p:spPr>
          <a:xfrm>
            <a:off x="228600" y="941696"/>
            <a:ext cx="5486400" cy="381000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0720A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&gt;&gt;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Update and Organize</a:t>
            </a:r>
            <a:r>
              <a:rPr lang="en-US" sz="2000" noProof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Your Contact List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15833" t="16667" r="17500" b="15278"/>
          <a:stretch>
            <a:fillRect/>
          </a:stretch>
        </p:blipFill>
        <p:spPr bwMode="auto">
          <a:xfrm>
            <a:off x="2514600" y="1929765"/>
            <a:ext cx="6428792" cy="39376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5" name="Group 14"/>
          <p:cNvGrpSpPr/>
          <p:nvPr/>
        </p:nvGrpSpPr>
        <p:grpSpPr>
          <a:xfrm>
            <a:off x="304800" y="1828800"/>
            <a:ext cx="2133600" cy="4267200"/>
            <a:chOff x="5590896" y="1695133"/>
            <a:chExt cx="1679086" cy="4075785"/>
          </a:xfrm>
        </p:grpSpPr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63920" t="51547" r="20170" b="8333"/>
            <a:stretch>
              <a:fillRect/>
            </a:stretch>
          </p:blipFill>
          <p:spPr bwMode="auto">
            <a:xfrm>
              <a:off x="5834342" y="1695133"/>
              <a:ext cx="1216946" cy="188626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8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 l="63750" t="28125" r="20000" b="22917"/>
            <a:stretch>
              <a:fillRect/>
            </a:stretch>
          </p:blipFill>
          <p:spPr bwMode="auto">
            <a:xfrm>
              <a:off x="5590896" y="2878250"/>
              <a:ext cx="1679086" cy="289266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6" cstate="print"/>
          <a:srcRect l="3125" t="16667" r="71529" b="60417"/>
          <a:stretch>
            <a:fillRect/>
          </a:stretch>
        </p:blipFill>
        <p:spPr bwMode="auto">
          <a:xfrm rot="202754">
            <a:off x="6078171" y="2645646"/>
            <a:ext cx="2613965" cy="14695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/>
          <a:srcRect l="48125" t="44792" r="29375" b="26042"/>
          <a:stretch>
            <a:fillRect/>
          </a:stretch>
        </p:blipFill>
        <p:spPr bwMode="auto">
          <a:xfrm>
            <a:off x="6019800" y="3962400"/>
            <a:ext cx="2743200" cy="2133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22" name="Straight Arrow Connector 21"/>
          <p:cNvCxnSpPr/>
          <p:nvPr/>
        </p:nvCxnSpPr>
        <p:spPr>
          <a:xfrm>
            <a:off x="1828800" y="4800600"/>
            <a:ext cx="914400" cy="457200"/>
          </a:xfrm>
          <a:prstGeom prst="straightConnector1">
            <a:avLst/>
          </a:prstGeom>
          <a:ln w="57150">
            <a:solidFill>
              <a:schemeClr val="accent2">
                <a:lumMod val="75000"/>
              </a:schemeClr>
            </a:solidFill>
            <a:tailEnd type="arrow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V="1">
            <a:off x="5638800" y="4572000"/>
            <a:ext cx="914400" cy="685800"/>
          </a:xfrm>
          <a:prstGeom prst="straightConnector1">
            <a:avLst/>
          </a:prstGeom>
          <a:ln w="57150">
            <a:solidFill>
              <a:schemeClr val="accent2">
                <a:lumMod val="75000"/>
              </a:schemeClr>
            </a:solidFill>
            <a:tailEnd type="arrow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28600" y="990600"/>
            <a:ext cx="57912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en-US" sz="2000" dirty="0" smtClean="0">
                <a:solidFill>
                  <a:srgbClr val="F0720A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&gt;&gt;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Keep Your Eye on the Target</a:t>
            </a:r>
            <a:r>
              <a:rPr 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6477000"/>
            <a:ext cx="2514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www.kristismith.com</a:t>
            </a:r>
            <a:endParaRPr lang="en-US" sz="14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2000" y="1447800"/>
            <a:ext cx="670560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en-US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Who are the contacts you will be targeting in your campaign?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8600" y="4619417"/>
            <a:ext cx="3276600" cy="1400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Bef>
                <a:spcPts val="600"/>
              </a:spcBef>
              <a:defRPr/>
            </a:pPr>
            <a:r>
              <a:rPr lang="en-US" sz="1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Create Dynamic Groups </a:t>
            </a:r>
            <a:r>
              <a:rPr lang="en-US" sz="170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for Targeted Marketing</a:t>
            </a:r>
            <a:r>
              <a:rPr lang="en-US" sz="1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en-US" sz="1700" dirty="0" smtClean="0">
              <a:solidFill>
                <a:schemeClr val="tx1">
                  <a:lumMod val="75000"/>
                  <a:lumOff val="2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r">
              <a:defRPr/>
            </a:pPr>
            <a:r>
              <a:rPr lang="en-US" sz="1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Easily Sync Groups to Drip Marketing Campaigns    </a:t>
            </a:r>
            <a:endParaRPr lang="en-US" sz="1700" dirty="0">
              <a:solidFill>
                <a:schemeClr val="tx1">
                  <a:lumMod val="75000"/>
                  <a:lumOff val="2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" name="Picture 4" descr="istock_business owner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426895">
            <a:off x="1034611" y="2277595"/>
            <a:ext cx="2739615" cy="18178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ACT Group Screenshot copy.jpg"/>
          <p:cNvPicPr>
            <a:picLocks noChangeAspect="1"/>
          </p:cNvPicPr>
          <p:nvPr/>
        </p:nvPicPr>
        <p:blipFill>
          <a:blip r:embed="rId4" cstate="print"/>
          <a:srcRect r="36637"/>
          <a:stretch>
            <a:fillRect/>
          </a:stretch>
        </p:blipFill>
        <p:spPr>
          <a:xfrm rot="286791">
            <a:off x="3803023" y="2256286"/>
            <a:ext cx="4927864" cy="36960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Oval 9"/>
          <p:cNvSpPr/>
          <p:nvPr/>
        </p:nvSpPr>
        <p:spPr>
          <a:xfrm>
            <a:off x="3886200" y="2514600"/>
            <a:ext cx="1066800" cy="381000"/>
          </a:xfrm>
          <a:prstGeom prst="ellipse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62000" y="2075188"/>
            <a:ext cx="7772400" cy="260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dirty="0" smtClean="0">
                <a:solidFill>
                  <a:srgbClr val="F0720A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&gt;&gt; 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Live Demo</a:t>
            </a:r>
          </a:p>
          <a:p>
            <a:pPr>
              <a:lnSpc>
                <a:spcPct val="120000"/>
              </a:lnSpc>
              <a:defRPr/>
            </a:pPr>
            <a:endParaRPr 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120000"/>
              </a:lnSpc>
              <a:defRPr/>
            </a:pPr>
            <a:endParaRPr lang="en-US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How to Create Dynamic Groups for Targeted Marketing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How to Add New Database Fields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How to Sync Groups with Your Drip Marketing Campaigns</a:t>
            </a:r>
          </a:p>
          <a:p>
            <a:pPr algn="ctr">
              <a:defRPr/>
            </a:pP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6477000"/>
            <a:ext cx="2514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www.kristismith.com</a:t>
            </a:r>
            <a:endParaRPr lang="en-US" sz="14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KSC_NoACT_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00800" y="5832144"/>
            <a:ext cx="2541882" cy="533400"/>
          </a:xfrm>
          <a:prstGeom prst="rect">
            <a:avLst/>
          </a:prstGeom>
          <a:ln w="3175">
            <a:noFill/>
          </a:ln>
          <a:effectLst/>
        </p:spPr>
      </p:pic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1447800" y="1752600"/>
            <a:ext cx="2895600" cy="2971800"/>
          </a:xfrm>
        </p:spPr>
        <p:txBody>
          <a:bodyPr>
            <a:noAutofit/>
          </a:bodyPr>
          <a:lstStyle/>
          <a:p>
            <a:pPr algn="l"/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Syncing in the Morning…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Syncing in the Evening… 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Syncing at Suppertime 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 rot="385546">
            <a:off x="5417898" y="4542434"/>
            <a:ext cx="22098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Johnny Cash – “</a:t>
            </a:r>
            <a:r>
              <a:rPr lang="en-US" sz="11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Sugartime</a:t>
            </a:r>
            <a:r>
              <a:rPr lang="en-US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”</a:t>
            </a:r>
            <a:endParaRPr lang="en-US" sz="11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Picture 8" descr="Johnny_Cash_Biography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436004">
            <a:off x="5128772" y="2316551"/>
            <a:ext cx="2971800" cy="22288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2400" y="6477000"/>
            <a:ext cx="2514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www.kristismith.com</a:t>
            </a:r>
            <a:endParaRPr lang="en-US" sz="14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1219200"/>
            <a:ext cx="56388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dirty="0" smtClean="0">
                <a:solidFill>
                  <a:srgbClr val="F0720A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&gt;&gt;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Advise from Johnny Cash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16560" y="4953000"/>
            <a:ext cx="530837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Once a Day Ought to Do it!</a:t>
            </a:r>
            <a:endParaRPr lang="en-US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KSC_NoACT_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00800" y="5845792"/>
            <a:ext cx="2541882" cy="533400"/>
          </a:xfrm>
          <a:prstGeom prst="rect">
            <a:avLst/>
          </a:prstGeom>
          <a:ln w="3175">
            <a:noFill/>
          </a:ln>
          <a:effectLst/>
        </p:spPr>
      </p:pic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133600" y="990600"/>
            <a:ext cx="6400800" cy="533400"/>
          </a:xfrm>
        </p:spPr>
        <p:txBody>
          <a:bodyPr>
            <a:noAutofit/>
          </a:bodyPr>
          <a:lstStyle/>
          <a:p>
            <a:pPr algn="l"/>
            <a:r>
              <a:rPr lang="en-US" sz="2000" dirty="0" smtClean="0">
                <a:solidFill>
                  <a:srgbClr val="F0720A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&gt;&gt;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Thank you for joining today’s webinar!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6477000"/>
            <a:ext cx="2514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www.kristismith.com</a:t>
            </a:r>
            <a:endParaRPr lang="en-US" sz="14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800" y="5676037"/>
            <a:ext cx="601980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Please visit 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  <a:hlinkClick r:id="rId5"/>
              </a:rPr>
              <a:t>www.kristismith.com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for more information about Kristi Smith Consulting. Subscribe to our 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  <a:hlinkClick r:id="rId6"/>
              </a:rPr>
              <a:t>Blog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to read Tina’s weekly Client Relationship and Marketing Tips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 Want to chat with Tina? Call (847) 520-0860.</a:t>
            </a:r>
            <a:endParaRPr lang="en-US" sz="1100" dirty="0" smtClean="0">
              <a:solidFill>
                <a:schemeClr val="tx1">
                  <a:lumMod val="65000"/>
                  <a:lumOff val="3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81000" y="4599296"/>
            <a:ext cx="6629400" cy="523220"/>
          </a:xfrm>
          <a:prstGeom prst="rect">
            <a:avLst/>
          </a:prstGeom>
          <a:noFill/>
          <a:ln w="1905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en-US" sz="1400" b="1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* ACCESS THE SURVEY AT: </a:t>
            </a:r>
            <a:br>
              <a:rPr lang="en-US" sz="1400" b="1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400" b="1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    </a:t>
            </a:r>
            <a:r>
              <a:rPr lang="en-US" sz="1400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www.swiftpageemail.com/survey/DripWebinar</a:t>
            </a:r>
          </a:p>
        </p:txBody>
      </p:sp>
      <p:pic>
        <p:nvPicPr>
          <p:cNvPr id="6" name="Picture 5" descr="Woman-pointing-to-consumer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396868">
            <a:off x="7206450" y="4348299"/>
            <a:ext cx="1484928" cy="13293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 descr="iStock_Free Sign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20886014">
            <a:off x="484426" y="1105226"/>
            <a:ext cx="1247153" cy="993222"/>
          </a:xfrm>
          <a:prstGeom prst="rect">
            <a:avLst/>
          </a:prstGeom>
        </p:spPr>
      </p:pic>
      <p:sp>
        <p:nvSpPr>
          <p:cNvPr id="9" name="Title 11"/>
          <p:cNvSpPr txBox="1">
            <a:spLocks/>
          </p:cNvSpPr>
          <p:nvPr/>
        </p:nvSpPr>
        <p:spPr>
          <a:xfrm>
            <a:off x="609600" y="1447800"/>
            <a:ext cx="7848600" cy="2895600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</a:t>
            </a:r>
            <a:r>
              <a:rPr lang="en-US" sz="14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 love and deeply appreciate feedback!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Receive my highly-acclaimed </a:t>
            </a:r>
            <a:r>
              <a:rPr lang="en-US" sz="1500" b="1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Drip Marketing Pre-Planning Guide </a:t>
            </a:r>
            <a:r>
              <a:rPr 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today for free by quickly completing a short</a:t>
            </a:r>
            <a:r>
              <a:rPr 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  <a:hlinkClick r:id="rId9"/>
              </a:rPr>
              <a:t>webinar evaluation survey</a:t>
            </a:r>
            <a:r>
              <a:rPr lang="en-US" sz="1500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*</a:t>
            </a:r>
            <a:r>
              <a:rPr 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!</a:t>
            </a:r>
            <a:endParaRPr lang="en-US" sz="1500" dirty="0" smtClean="0">
              <a:solidFill>
                <a:schemeClr val="tx1">
                  <a:lumMod val="75000"/>
                  <a:lumOff val="2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This</a:t>
            </a:r>
            <a:r>
              <a:rPr kumimoji="0" lang="en-US" sz="130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invaluable</a:t>
            </a:r>
            <a:r>
              <a:rPr kumimoji="0" lang="en-US" sz="130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guide leads</a:t>
            </a:r>
            <a:r>
              <a:rPr kumimoji="0" lang="en-US" sz="130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you through</a:t>
            </a:r>
            <a:r>
              <a:rPr kumimoji="0" lang="en-US" sz="130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a series of questions that</a:t>
            </a:r>
            <a:r>
              <a:rPr kumimoji="0" lang="en-US" sz="130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will</a:t>
            </a:r>
            <a:r>
              <a:rPr kumimoji="0" lang="en-US" sz="130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help you more</a:t>
            </a:r>
            <a:r>
              <a:rPr kumimoji="0" lang="en-US" sz="130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successfully plan and organize your marketing campaigns. </a:t>
            </a:r>
            <a:r>
              <a:rPr kumimoji="0" lang="en-US" sz="1300" i="1" u="none" strike="noStrike" kern="1200" cap="none" spc="0" normalizeH="0" noProof="0" dirty="0" smtClean="0">
                <a:ln>
                  <a:noFill/>
                </a:ln>
                <a:solidFill>
                  <a:srgbClr val="F0720A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It is a must-have Drip Marketing tool!</a:t>
            </a:r>
            <a:endParaRPr kumimoji="0" lang="en-US" sz="1300" i="1" u="none" strike="noStrike" kern="1200" cap="none" spc="0" normalizeH="0" baseline="0" noProof="0" dirty="0" smtClean="0">
              <a:ln>
                <a:noFill/>
              </a:ln>
              <a:solidFill>
                <a:srgbClr val="F0720A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ALSO, </a:t>
            </a:r>
            <a:r>
              <a:rPr kumimoji="0" lang="en-US" sz="140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after completing the evaluation, you’ll receive a </a:t>
            </a:r>
            <a:r>
              <a:rPr kumimoji="0" lang="en-US" sz="1400" u="none" strike="noStrike" kern="1200" cap="none" spc="0" normalizeH="0" baseline="0" noProof="0" dirty="0" smtClean="0">
                <a:ln>
                  <a:noFill/>
                </a:ln>
                <a:solidFill>
                  <a:srgbClr val="F0720A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very special, never-before-offered discount</a:t>
            </a:r>
            <a:r>
              <a:rPr kumimoji="0" lang="en-US" sz="140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on my E-Marketing and Drip Marketing Consulting</a:t>
            </a:r>
            <a:r>
              <a:rPr kumimoji="0" lang="en-US" sz="140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Services!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28600" y="1066800"/>
            <a:ext cx="7772400" cy="536575"/>
          </a:xfrm>
        </p:spPr>
        <p:txBody>
          <a:bodyPr>
            <a:normAutofit/>
          </a:bodyPr>
          <a:lstStyle/>
          <a:p>
            <a:pPr algn="l"/>
            <a:r>
              <a:rPr lang="en-US" sz="2000" dirty="0" smtClean="0">
                <a:solidFill>
                  <a:srgbClr val="F0720A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&gt;&gt;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Marketing Made Smarter, Not Harder</a:t>
            </a:r>
            <a:endParaRPr lang="en-US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6477000"/>
            <a:ext cx="2514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www.kristismith.com</a:t>
            </a:r>
            <a:endParaRPr lang="en-US" sz="14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1905000" y="1676400"/>
            <a:ext cx="5029200" cy="4507043"/>
            <a:chOff x="2057400" y="1893757"/>
            <a:chExt cx="5029200" cy="4507043"/>
          </a:xfrm>
        </p:grpSpPr>
        <p:pic>
          <p:nvPicPr>
            <p:cNvPr id="12" name="Picture 11" descr="iStock_Puzzle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57400" y="1893757"/>
              <a:ext cx="5029200" cy="45070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 rot="20976562">
              <a:off x="2725976" y="4160160"/>
              <a:ext cx="990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Website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 rot="629478">
              <a:off x="5660408" y="4148581"/>
              <a:ext cx="762000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ACT!</a:t>
              </a:r>
              <a:endParaRPr lang="en-US" sz="2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 rot="435232">
              <a:off x="3989696" y="3948752"/>
              <a:ext cx="1295400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9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Swiftpage</a:t>
              </a:r>
              <a:endParaRPr lang="en-US" sz="19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 rot="243819">
              <a:off x="2753272" y="5676200"/>
              <a:ext cx="990600" cy="369332"/>
            </a:xfrm>
            <a:prstGeom prst="rect">
              <a:avLst/>
            </a:prstGeom>
            <a:noFill/>
            <a:scene3d>
              <a:camera prst="orthographicFront">
                <a:rot lat="10800000" lon="0" rev="1080000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Website</a:t>
              </a: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21249575">
              <a:off x="4022387" y="5798768"/>
              <a:ext cx="1295400" cy="384721"/>
            </a:xfrm>
            <a:prstGeom prst="rect">
              <a:avLst/>
            </a:prstGeom>
            <a:noFill/>
            <a:scene3d>
              <a:camera prst="orthographicFront">
                <a:rot lat="10800000" lon="0" rev="1080000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en-US" sz="19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Swiftpage</a:t>
              </a:r>
              <a:endParaRPr lang="en-US" sz="19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 rot="21317385">
              <a:off x="5648651" y="5653526"/>
              <a:ext cx="762000" cy="415498"/>
            </a:xfrm>
            <a:prstGeom prst="rect">
              <a:avLst/>
            </a:prstGeom>
            <a:noFill/>
            <a:scene3d>
              <a:camera prst="orthographicFront">
                <a:rot lat="10800000" lon="0" rev="1080000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en-US" sz="2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ACT!</a:t>
              </a:r>
              <a:endParaRPr lang="en-US" sz="2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pic>
        <p:nvPicPr>
          <p:cNvPr id="20" name="Picture 19" descr="KSC_NoACT_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77000" y="5791200"/>
            <a:ext cx="2541882" cy="533400"/>
          </a:xfrm>
          <a:prstGeom prst="rect">
            <a:avLst/>
          </a:prstGeom>
          <a:ln w="3175"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05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762000" y="1909112"/>
            <a:ext cx="8077200" cy="3882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Importance of Drip Marketing</a:t>
            </a:r>
          </a:p>
          <a:p>
            <a:pPr>
              <a:lnSpc>
                <a:spcPct val="120000"/>
              </a:lnSpc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Intelligent Marketing</a:t>
            </a:r>
          </a:p>
          <a:p>
            <a:pPr>
              <a:lnSpc>
                <a:spcPct val="120000"/>
              </a:lnSpc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Update &amp; Organize Your Contact List</a:t>
            </a:r>
          </a:p>
          <a:p>
            <a:pPr>
              <a:lnSpc>
                <a:spcPct val="120000"/>
              </a:lnSpc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Keep Your Eye on the Target</a:t>
            </a:r>
          </a:p>
          <a:p>
            <a:pPr>
              <a:spcAft>
                <a:spcPts val="40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Live Demo: 	</a:t>
            </a:r>
            <a:endParaRPr lang="en-US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How to Create Dynamic Groups for Targeted Marketing</a:t>
            </a:r>
          </a:p>
          <a:p>
            <a:pPr>
              <a:lnSpc>
                <a:spcPct val="120000"/>
              </a:lnSpc>
              <a:defRPr/>
            </a:pP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How to Add New Database Fields</a:t>
            </a:r>
          </a:p>
          <a:p>
            <a:pPr>
              <a:lnSpc>
                <a:spcPct val="120000"/>
              </a:lnSpc>
              <a:defRPr/>
            </a:pP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How to Sync Groups with Your Drip Marketing Campaigns</a:t>
            </a:r>
          </a:p>
          <a:p>
            <a:pPr>
              <a:lnSpc>
                <a:spcPct val="120000"/>
              </a:lnSpc>
              <a:spcBef>
                <a:spcPts val="400"/>
              </a:spcBef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Advise from Johnny Cash</a:t>
            </a:r>
          </a:p>
          <a:p>
            <a:pPr>
              <a:lnSpc>
                <a:spcPct val="120000"/>
              </a:lnSpc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Special Offer</a:t>
            </a:r>
          </a:p>
          <a:p>
            <a:pPr>
              <a:lnSpc>
                <a:spcPct val="120000"/>
              </a:lnSpc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Q and A</a:t>
            </a:r>
          </a:p>
          <a:p>
            <a:pPr>
              <a:defRPr/>
            </a:pP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" name="Picture 3" descr="KSC_NoACT_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77000" y="5791200"/>
            <a:ext cx="2541882" cy="533400"/>
          </a:xfrm>
          <a:prstGeom prst="rect">
            <a:avLst/>
          </a:prstGeom>
          <a:ln w="3175">
            <a:noFill/>
          </a:ln>
          <a:effectLst/>
        </p:spPr>
      </p:pic>
      <p:pic>
        <p:nvPicPr>
          <p:cNvPr id="5" name="Picture 4" descr="istock_Faucet Dollar Sign Dri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97728" y="1219199"/>
            <a:ext cx="1912872" cy="25146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52400" y="6477000"/>
            <a:ext cx="2514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www.kristismith.com</a:t>
            </a:r>
            <a:endParaRPr lang="en-US" sz="14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Title 3"/>
          <p:cNvSpPr txBox="1">
            <a:spLocks/>
          </p:cNvSpPr>
          <p:nvPr/>
        </p:nvSpPr>
        <p:spPr>
          <a:xfrm>
            <a:off x="228600" y="1219200"/>
            <a:ext cx="2743200" cy="5334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dirty="0" smtClean="0">
                <a:solidFill>
                  <a:srgbClr val="F0720A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&gt;&gt;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Today’s Agenda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KSC_NoACT_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77000" y="5791200"/>
            <a:ext cx="2541882" cy="533400"/>
          </a:xfrm>
          <a:prstGeom prst="rect">
            <a:avLst/>
          </a:prstGeom>
          <a:ln w="3175">
            <a:noFill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152400" y="6477000"/>
            <a:ext cx="2514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www.kristismith.com</a:t>
            </a:r>
            <a:endParaRPr lang="en-US" sz="14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57600" y="1752600"/>
            <a:ext cx="51054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Have you ever had a day like this?</a:t>
            </a:r>
          </a:p>
          <a:p>
            <a:pPr algn="r"/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r"/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You know you should make a better marketing effort – but who has the time?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04800" y="976952"/>
            <a:ext cx="426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0720A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&gt;&gt;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Importance of Drip Marketing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8" name="Picture 7" descr="istock_Overworked Businessma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3400" y="3340788"/>
            <a:ext cx="4267200" cy="2831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Cloud Callout 8"/>
          <p:cNvSpPr/>
          <p:nvPr/>
        </p:nvSpPr>
        <p:spPr>
          <a:xfrm>
            <a:off x="685800" y="1600200"/>
            <a:ext cx="2514600" cy="1371600"/>
          </a:xfrm>
          <a:prstGeom prst="cloudCallout">
            <a:avLst>
              <a:gd name="adj1" fmla="val 60563"/>
              <a:gd name="adj2" fmla="val 6053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Sleep? Who needs sleep? I’ll take another triple espresso!</a:t>
            </a:r>
            <a:endParaRPr lang="en-US" sz="12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KSC_NoACT_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77000" y="5791200"/>
            <a:ext cx="2541882" cy="533400"/>
          </a:xfrm>
          <a:prstGeom prst="rect">
            <a:avLst/>
          </a:prstGeom>
          <a:ln w="3175">
            <a:noFill/>
          </a:ln>
          <a:effectLst/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2286000"/>
            <a:ext cx="6705600" cy="457200"/>
          </a:xfrm>
        </p:spPr>
        <p:txBody>
          <a:bodyPr>
            <a:normAutofit/>
          </a:bodyPr>
          <a:lstStyle/>
          <a:p>
            <a:pPr algn="r"/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Drip Marketing is Named Employee-of-the-Year!</a:t>
            </a: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990600" y="3276600"/>
            <a:ext cx="5943600" cy="1905000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  <a:buNone/>
            </a:pP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Benefits of Swiftpage Drip Marketing:</a:t>
            </a:r>
          </a:p>
          <a:p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Cost-effective</a:t>
            </a:r>
          </a:p>
          <a:p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Saves Time</a:t>
            </a:r>
          </a:p>
          <a:p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Efficient</a:t>
            </a:r>
          </a:p>
          <a:p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Builds Better Business Relationships</a:t>
            </a:r>
            <a: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3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Leading to Increased Sales and Increased Referrals</a:t>
            </a:r>
            <a:endParaRPr lang="en-US" sz="13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2400" y="6477000"/>
            <a:ext cx="2514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www.kristismith.com</a:t>
            </a:r>
            <a:endParaRPr lang="en-US" sz="14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4800" y="974972"/>
            <a:ext cx="426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0720A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&gt;&gt;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Importance of Drip Marketing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Title 3"/>
          <p:cNvSpPr txBox="1">
            <a:spLocks/>
          </p:cNvSpPr>
          <p:nvPr/>
        </p:nvSpPr>
        <p:spPr>
          <a:xfrm>
            <a:off x="533400" y="175260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lang="en-US" i="1" dirty="0" smtClean="0">
                <a:solidFill>
                  <a:srgbClr val="F0720A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Special Announcement:</a:t>
            </a:r>
            <a:endParaRPr kumimoji="0" lang="en-US" sz="1600" b="0" i="1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1" name="Picture 10" descr="iStock_Troph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47149">
            <a:off x="5943600" y="2895600"/>
            <a:ext cx="2674708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52400" y="6477000"/>
            <a:ext cx="2514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www.kristismith.com</a:t>
            </a:r>
            <a:endParaRPr lang="en-US" sz="14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Title 10"/>
          <p:cNvSpPr txBox="1">
            <a:spLocks/>
          </p:cNvSpPr>
          <p:nvPr/>
        </p:nvSpPr>
        <p:spPr>
          <a:xfrm>
            <a:off x="609600" y="1981200"/>
            <a:ext cx="6934200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Five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Important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Drip Marketing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Campaigns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Content Placeholder 11"/>
          <p:cNvSpPr txBox="1">
            <a:spLocks/>
          </p:cNvSpPr>
          <p:nvPr/>
        </p:nvSpPr>
        <p:spPr bwMode="auto">
          <a:xfrm>
            <a:off x="1066800" y="2667000"/>
            <a:ext cx="67818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Lead Nurturing </a:t>
            </a:r>
          </a:p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  <a:defRPr/>
            </a:pP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Client Nurturing</a:t>
            </a:r>
          </a:p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Client Reactivation</a:t>
            </a:r>
          </a:p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  <a:defRPr/>
            </a:pP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New Product/Service Launch</a:t>
            </a:r>
          </a:p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Trade Show/Event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" name="Picture 9" descr="istock_Key to Succes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469260">
            <a:off x="5739086" y="3285055"/>
            <a:ext cx="2476494" cy="1643226"/>
          </a:xfrm>
          <a:prstGeom prst="rect">
            <a:avLst/>
          </a:prstGeom>
          <a:ln w="28575">
            <a:solidFill>
              <a:srgbClr val="595959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304800" y="1154668"/>
            <a:ext cx="426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0720A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&gt;&gt;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Importance of Drip Marketing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Picture 8" descr="KSC_NoACT_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77000" y="5791200"/>
            <a:ext cx="2541882" cy="533400"/>
          </a:xfrm>
          <a:prstGeom prst="rect">
            <a:avLst/>
          </a:prstGeom>
          <a:ln w="3175"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KSC_NoACT_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77000" y="5791200"/>
            <a:ext cx="2541882" cy="533400"/>
          </a:xfrm>
          <a:prstGeom prst="rect">
            <a:avLst/>
          </a:prstGeom>
          <a:ln w="3175">
            <a:noFill/>
          </a:ln>
          <a:effectLst/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" y="990600"/>
            <a:ext cx="8229600" cy="533400"/>
          </a:xfrm>
        </p:spPr>
        <p:txBody>
          <a:bodyPr>
            <a:normAutofit/>
          </a:bodyPr>
          <a:lstStyle/>
          <a:p>
            <a:pPr algn="l"/>
            <a:r>
              <a:rPr lang="en-US" sz="2000" dirty="0" smtClean="0">
                <a:solidFill>
                  <a:srgbClr val="F0720A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&gt;&gt;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Intelligent Marketing  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7" name="Picture 6" descr="istock_Automate Ke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902839">
            <a:off x="4760413" y="2141540"/>
            <a:ext cx="3330371" cy="2209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152400" y="6477000"/>
            <a:ext cx="2514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www.kristismith.com</a:t>
            </a:r>
            <a:endParaRPr lang="en-US" sz="14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066800" y="1766248"/>
            <a:ext cx="7391400" cy="4114800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  <a:spcBef>
                <a:spcPts val="1200"/>
              </a:spcBef>
              <a:buFont typeface="+mj-lt"/>
              <a:buAutoNum type="arabicParenR"/>
            </a:pPr>
            <a: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Automated</a:t>
            </a:r>
            <a:b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Consistent &amp; Prolonged Delivery</a:t>
            </a:r>
            <a:endParaRPr lang="en-US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110000"/>
              </a:lnSpc>
              <a:spcBef>
                <a:spcPts val="1200"/>
              </a:spcBef>
              <a:buFont typeface="+mj-lt"/>
              <a:buAutoNum type="arabicParenR"/>
            </a:pPr>
            <a: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Thorough</a:t>
            </a:r>
            <a:b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Multi-Channel Approach</a:t>
            </a:r>
            <a:endParaRPr lang="en-US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110000"/>
              </a:lnSpc>
              <a:spcBef>
                <a:spcPts val="1200"/>
              </a:spcBef>
              <a:buFont typeface="+mj-lt"/>
              <a:buAutoNum type="arabicParenR"/>
            </a:pPr>
            <a: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Well-Timed</a:t>
            </a:r>
            <a:b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Inbox Courtesy;</a:t>
            </a:r>
            <a:b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Prompt Follow-Up</a:t>
            </a:r>
            <a:endParaRPr lang="en-US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110000"/>
              </a:lnSpc>
              <a:spcBef>
                <a:spcPts val="1200"/>
              </a:spcBef>
              <a:buFont typeface="+mj-lt"/>
              <a:buAutoNum type="arabicParenR"/>
            </a:pPr>
            <a: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Personalized</a:t>
            </a:r>
            <a:b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Build Relationship;</a:t>
            </a:r>
            <a: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ACT! Mail Merge</a:t>
            </a:r>
            <a:endParaRPr lang="en-US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110000"/>
              </a:lnSpc>
              <a:spcBef>
                <a:spcPts val="1200"/>
              </a:spcBef>
              <a:buFont typeface="+mj-lt"/>
              <a:buAutoNum type="arabicParenR"/>
              <a:defRPr/>
            </a:pPr>
            <a: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Relevant</a:t>
            </a:r>
            <a:b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Consider Your Recipients; </a:t>
            </a:r>
            <a:b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Provide Valuable &amp; </a:t>
            </a:r>
            <a:b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Applicable Information;</a:t>
            </a:r>
            <a:b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Update Your Contact List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endParaRPr lang="en-US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2" name="Picture 11" descr="Build to Customer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8200" y="1981200"/>
            <a:ext cx="3454400" cy="2590800"/>
          </a:xfrm>
          <a:prstGeom prst="rect">
            <a:avLst/>
          </a:prstGeom>
        </p:spPr>
      </p:pic>
      <p:pic>
        <p:nvPicPr>
          <p:cNvPr id="11" name="Picture 10" descr="iStock_Biz Man Throwing Dart.jpg"/>
          <p:cNvPicPr>
            <a:picLocks noChangeAspect="1"/>
          </p:cNvPicPr>
          <p:nvPr/>
        </p:nvPicPr>
        <p:blipFill>
          <a:blip r:embed="rId6" cstate="print"/>
          <a:srcRect l="14155"/>
          <a:stretch>
            <a:fillRect/>
          </a:stretch>
        </p:blipFill>
        <p:spPr>
          <a:xfrm>
            <a:off x="4495800" y="2057400"/>
            <a:ext cx="3581400" cy="2768213"/>
          </a:xfrm>
          <a:prstGeom prst="rect">
            <a:avLst/>
          </a:prstGeom>
        </p:spPr>
      </p:pic>
      <p:pic>
        <p:nvPicPr>
          <p:cNvPr id="14" name="Picture 13" descr="iStock_emarketing_SP Webinar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72000" y="2057400"/>
            <a:ext cx="3352800" cy="3343138"/>
          </a:xfrm>
          <a:prstGeom prst="rect">
            <a:avLst/>
          </a:prstGeom>
        </p:spPr>
      </p:pic>
      <p:pic>
        <p:nvPicPr>
          <p:cNvPr id="13" name="Picture 6" descr="restrict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29200" y="1447800"/>
            <a:ext cx="2895600" cy="4114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" y="928048"/>
            <a:ext cx="5486400" cy="533400"/>
          </a:xfrm>
        </p:spPr>
        <p:txBody>
          <a:bodyPr>
            <a:normAutofit/>
          </a:bodyPr>
          <a:lstStyle/>
          <a:p>
            <a:pPr algn="l"/>
            <a:r>
              <a:rPr lang="en-US" sz="2000" dirty="0" smtClean="0">
                <a:solidFill>
                  <a:srgbClr val="F0720A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&gt;&gt;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Update &amp; Organize Your Contact List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Content Placeholder 4"/>
          <p:cNvSpPr txBox="1">
            <a:spLocks/>
          </p:cNvSpPr>
          <p:nvPr/>
        </p:nvSpPr>
        <p:spPr>
          <a:xfrm>
            <a:off x="457200" y="1905000"/>
            <a:ext cx="8229600" cy="4221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533400" y="1600200"/>
            <a:ext cx="6705600" cy="441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Review Your Existing Contacts’ Information</a:t>
            </a:r>
          </a:p>
          <a:p>
            <a:pPr marL="342900" lvl="0" indent="-342900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	   - </a:t>
            </a:r>
            <a:r>
              <a:rPr 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Enter missing email addresses</a:t>
            </a:r>
          </a:p>
          <a:p>
            <a:pPr marL="342900" lvl="0" indent="-342900"/>
            <a:r>
              <a:rPr 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	   - Make sure fields contain accurate, up-to-date information</a:t>
            </a:r>
          </a:p>
          <a:p>
            <a:pPr marL="342900" lvl="0" indent="-342900">
              <a:spcBef>
                <a:spcPts val="2100"/>
              </a:spcBef>
              <a:spcAft>
                <a:spcPts val="1800"/>
              </a:spcAft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Add New Database Fields to Track Key Information</a:t>
            </a:r>
          </a:p>
          <a:p>
            <a:pPr marL="342900" lvl="0" indent="-3429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Begin to Better Capture New Contact Info by Using</a:t>
            </a:r>
            <a:b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Swiftpage’s Survey Forms and Data Mapping Tools  </a:t>
            </a:r>
          </a:p>
          <a:p>
            <a:pPr marL="342900" lvl="0" indent="-342900"/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Include enticing offers that encourage contacts to give you their  </a:t>
            </a:r>
            <a:br>
              <a:rPr 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information, such as:</a:t>
            </a:r>
          </a:p>
          <a:p>
            <a:pPr marL="342900" lvl="0" indent="-342900"/>
            <a:r>
              <a:rPr 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	   - White papers</a:t>
            </a:r>
          </a:p>
          <a:p>
            <a:pPr marL="342900" lvl="0" indent="-342900"/>
            <a:r>
              <a:rPr 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	   - Free trial/Discounts/Special offers</a:t>
            </a:r>
          </a:p>
          <a:p>
            <a:pPr marL="342900" lvl="0" indent="-342900"/>
            <a:r>
              <a:rPr 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	   - Newsletters/Tips and tricks</a:t>
            </a:r>
          </a:p>
          <a:p>
            <a:pPr marL="342900" lvl="0" indent="-342900"/>
            <a:r>
              <a:rPr 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	   </a:t>
            </a:r>
            <a:br>
              <a:rPr 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Other Survey Form Uses:</a:t>
            </a:r>
          </a:p>
          <a:p>
            <a:pPr marL="342900" lvl="0" indent="-342900"/>
            <a:r>
              <a:rPr 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	   - Contact Us form</a:t>
            </a:r>
          </a:p>
          <a:p>
            <a:pPr marL="342900" lvl="0" indent="-342900"/>
            <a:r>
              <a:rPr 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	   - Event registration</a:t>
            </a:r>
          </a:p>
          <a:p>
            <a:pPr marL="342900" lvl="0" indent="-342900"/>
            <a:endParaRPr lang="en-US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lvl="0" indent="-342900"/>
            <a:r>
              <a:rPr lang="en-US" sz="1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Include Links to Survey Forms in Emails AND…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2400" y="6477000"/>
            <a:ext cx="2514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www.kristismith.com</a:t>
            </a:r>
            <a:endParaRPr lang="en-US" sz="14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4" name="Picture 6" descr="10steps.gif"/>
          <p:cNvPicPr>
            <a:picLocks noChangeAspect="1"/>
          </p:cNvPicPr>
          <p:nvPr/>
        </p:nvPicPr>
        <p:blipFill>
          <a:blip r:embed="rId3" cstate="print"/>
          <a:srcRect l="69194" t="35135" r="-496" b="1351"/>
          <a:stretch>
            <a:fillRect/>
          </a:stretch>
        </p:blipFill>
        <p:spPr bwMode="auto">
          <a:xfrm>
            <a:off x="6629400" y="1447800"/>
            <a:ext cx="2052816" cy="4419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Right Arrow 9"/>
          <p:cNvSpPr/>
          <p:nvPr/>
        </p:nvSpPr>
        <p:spPr>
          <a:xfrm rot="834269">
            <a:off x="5496203" y="1477322"/>
            <a:ext cx="1089749" cy="494487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smtClean="0"/>
              <a:t>Enticing Offer</a:t>
            </a:r>
            <a:endParaRPr lang="en-US" sz="1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77800" y="928048"/>
            <a:ext cx="5486400" cy="533400"/>
          </a:xfrm>
        </p:spPr>
        <p:txBody>
          <a:bodyPr>
            <a:normAutofit/>
          </a:bodyPr>
          <a:lstStyle/>
          <a:p>
            <a:pPr algn="l"/>
            <a:r>
              <a:rPr lang="en-US" sz="2000" dirty="0" smtClean="0">
                <a:solidFill>
                  <a:srgbClr val="F0720A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&gt;&gt;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Update &amp; Organize Your Contact List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Content Placeholder 4"/>
          <p:cNvSpPr txBox="1">
            <a:spLocks/>
          </p:cNvSpPr>
          <p:nvPr/>
        </p:nvSpPr>
        <p:spPr>
          <a:xfrm>
            <a:off x="457200" y="1905000"/>
            <a:ext cx="8229600" cy="4221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381000" y="1905000"/>
            <a:ext cx="64770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Aft>
                <a:spcPts val="600"/>
              </a:spcAft>
              <a:buFont typeface="Arial" pitchFamily="34" charset="0"/>
              <a:buChar char="•"/>
            </a:pPr>
            <a:endParaRPr lang="en-US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" y="6477000"/>
            <a:ext cx="2514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www.kristismith.com</a:t>
            </a:r>
            <a:endParaRPr lang="en-US" sz="14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 l="11504" t="16224" r="12389" b="8555"/>
          <a:stretch>
            <a:fillRect/>
          </a:stretch>
        </p:blipFill>
        <p:spPr bwMode="auto">
          <a:xfrm rot="21441936">
            <a:off x="772407" y="2123055"/>
            <a:ext cx="6262547" cy="39125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itle 3"/>
          <p:cNvSpPr txBox="1">
            <a:spLocks/>
          </p:cNvSpPr>
          <p:nvPr/>
        </p:nvSpPr>
        <p:spPr>
          <a:xfrm>
            <a:off x="444500" y="1505236"/>
            <a:ext cx="65532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Embed Survey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Forms into Your Website to Capture New Contact Info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flipV="1">
            <a:off x="6324600" y="3886200"/>
            <a:ext cx="533400" cy="304800"/>
          </a:xfrm>
          <a:prstGeom prst="straightConnector1">
            <a:avLst/>
          </a:prstGeom>
          <a:ln w="57150">
            <a:solidFill>
              <a:schemeClr val="accent2">
                <a:lumMod val="75000"/>
              </a:schemeClr>
            </a:solidFill>
            <a:tailEnd type="arrow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/>
          <p:cNvGrpSpPr/>
          <p:nvPr/>
        </p:nvGrpSpPr>
        <p:grpSpPr>
          <a:xfrm>
            <a:off x="6934200" y="1143000"/>
            <a:ext cx="1524000" cy="5073501"/>
            <a:chOff x="5527288" y="1219200"/>
            <a:chExt cx="1524000" cy="5227243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63920" t="51547" r="20170" b="8333"/>
            <a:stretch>
              <a:fillRect/>
            </a:stretch>
          </p:blipFill>
          <p:spPr bwMode="auto">
            <a:xfrm>
              <a:off x="5527288" y="1219200"/>
              <a:ext cx="1524000" cy="23622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 l="63750" t="28125" r="20000" b="22917"/>
            <a:stretch>
              <a:fillRect/>
            </a:stretch>
          </p:blipFill>
          <p:spPr bwMode="auto">
            <a:xfrm>
              <a:off x="5527288" y="3553774"/>
              <a:ext cx="1524000" cy="289266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24563</TotalTime>
  <Words>440</Words>
  <Application>Microsoft Office PowerPoint</Application>
  <PresentationFormat>On-screen Show (4:3)</PresentationFormat>
  <Paragraphs>118</Paragraphs>
  <Slides>14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Slide 1</vt:lpstr>
      <vt:lpstr>&gt;&gt; Marketing Made Smarter, Not Harder</vt:lpstr>
      <vt:lpstr>Slide 3</vt:lpstr>
      <vt:lpstr>Slide 4</vt:lpstr>
      <vt:lpstr>Drip Marketing is Named Employee-of-the-Year!</vt:lpstr>
      <vt:lpstr>Slide 6</vt:lpstr>
      <vt:lpstr>&gt;&gt; Intelligent Marketing  </vt:lpstr>
      <vt:lpstr>&gt;&gt; Update &amp; Organize Your Contact List</vt:lpstr>
      <vt:lpstr>&gt;&gt; Update &amp; Organize Your Contact List</vt:lpstr>
      <vt:lpstr>Slide 10</vt:lpstr>
      <vt:lpstr>Slide 11</vt:lpstr>
      <vt:lpstr>Slide 12</vt:lpstr>
      <vt:lpstr>Syncing in the Morning…   Syncing in the Evening…   Syncing at Suppertime </vt:lpstr>
      <vt:lpstr>&gt;&gt; Thank you for joining today’s webinar!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Tina</dc:creator>
  <cp:lastModifiedBy>Tina</cp:lastModifiedBy>
  <cp:revision>506</cp:revision>
  <dcterms:created xsi:type="dcterms:W3CDTF">2009-12-15T21:12:37Z</dcterms:created>
  <dcterms:modified xsi:type="dcterms:W3CDTF">2010-03-11T16:11:03Z</dcterms:modified>
</cp:coreProperties>
</file>