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2"/>
  </p:notesMasterIdLst>
  <p:sldIdLst>
    <p:sldId id="256" r:id="rId3"/>
    <p:sldId id="262" r:id="rId4"/>
    <p:sldId id="281" r:id="rId5"/>
    <p:sldId id="276" r:id="rId6"/>
    <p:sldId id="277" r:id="rId7"/>
    <p:sldId id="264" r:id="rId8"/>
    <p:sldId id="278" r:id="rId9"/>
    <p:sldId id="272" r:id="rId10"/>
    <p:sldId id="271" r:id="rId11"/>
    <p:sldId id="266" r:id="rId12"/>
    <p:sldId id="282" r:id="rId13"/>
    <p:sldId id="273" r:id="rId14"/>
    <p:sldId id="267" r:id="rId15"/>
    <p:sldId id="280" r:id="rId16"/>
    <p:sldId id="268" r:id="rId17"/>
    <p:sldId id="269" r:id="rId18"/>
    <p:sldId id="270" r:id="rId19"/>
    <p:sldId id="275" r:id="rId20"/>
    <p:sldId id="265" r:id="rId21"/>
    <p:sldId id="283" r:id="rId22"/>
    <p:sldId id="261" r:id="rId23"/>
    <p:sldId id="257" r:id="rId24"/>
    <p:sldId id="258" r:id="rId25"/>
    <p:sldId id="259" r:id="rId26"/>
    <p:sldId id="260" r:id="rId27"/>
    <p:sldId id="285" r:id="rId28"/>
    <p:sldId id="274" r:id="rId29"/>
    <p:sldId id="279" r:id="rId30"/>
    <p:sldId id="28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98C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32" autoAdjust="0"/>
    <p:restoredTop sz="93298" autoAdjust="0"/>
  </p:normalViewPr>
  <p:slideViewPr>
    <p:cSldViewPr>
      <p:cViewPr>
        <p:scale>
          <a:sx n="66" d="100"/>
          <a:sy n="66" d="100"/>
        </p:scale>
        <p:origin x="-619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F485D-ED42-42C2-A7BB-7ABBEA86A0DB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5CC7F-1B03-485B-8B88-F10F8DC665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DB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EF2C7-FA7D-42E0-B3B1-115183D0427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Contact Us</a:t>
            </a:r>
            <a:r>
              <a:rPr lang="en-US" baseline="0" dirty="0" smtClean="0"/>
              <a:t> Page</a:t>
            </a:r>
          </a:p>
          <a:p>
            <a:r>
              <a:rPr lang="en-US" baseline="0" dirty="0" smtClean="0"/>
              <a:t>Newsletter Signup</a:t>
            </a:r>
          </a:p>
          <a:p>
            <a:r>
              <a:rPr lang="en-US" baseline="0" dirty="0" smtClean="0"/>
              <a:t>Free Whitepaper / Report</a:t>
            </a:r>
          </a:p>
          <a:p>
            <a:r>
              <a:rPr lang="en-US" baseline="0" dirty="0" smtClean="0"/>
              <a:t>Free Widget (Software, Badge, etc.)</a:t>
            </a:r>
          </a:p>
          <a:p>
            <a:r>
              <a:rPr lang="en-US" baseline="0" dirty="0" smtClean="0"/>
              <a:t>Free Webinar, Video, Download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EF2C7-FA7D-42E0-B3B1-115183D0427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Look </a:t>
            </a:r>
            <a:r>
              <a:rPr lang="en-US" smtClean="0"/>
              <a:t>and feel</a:t>
            </a:r>
          </a:p>
          <a:p>
            <a:r>
              <a:rPr lang="en-US" smtClean="0"/>
              <a:t>HTML </a:t>
            </a:r>
            <a:r>
              <a:rPr lang="en-US" dirty="0" smtClean="0"/>
              <a:t>link was</a:t>
            </a:r>
            <a:r>
              <a:rPr lang="en-US" baseline="0" dirty="0" smtClean="0"/>
              <a:t> matched to site’s CSS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CC7F-1B03-485B-8B88-F10F8DC665A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 many leads, doesn’t need to worry about form abandonment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CC7F-1B03-485B-8B88-F10F8DC665A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order to follow up appropriately, you have to know who you’re talking to:</a:t>
            </a:r>
          </a:p>
          <a:p>
            <a:endParaRPr lang="en-US" dirty="0" smtClean="0"/>
          </a:p>
          <a:p>
            <a:pPr lvl="1">
              <a:spcAft>
                <a:spcPct val="100000"/>
              </a:spcAft>
            </a:pPr>
            <a:r>
              <a:rPr lang="en-US" dirty="0" smtClean="0">
                <a:solidFill>
                  <a:schemeClr val="hlink"/>
                </a:solidFill>
              </a:rPr>
              <a:t>R </a:t>
            </a:r>
            <a:r>
              <a:rPr lang="en-US" dirty="0" smtClean="0"/>
              <a:t>= </a:t>
            </a:r>
            <a:r>
              <a:rPr lang="en-US" dirty="0" err="1" smtClean="0"/>
              <a:t>Recency</a:t>
            </a:r>
            <a:endParaRPr lang="en-US" dirty="0" smtClean="0"/>
          </a:p>
          <a:p>
            <a:pPr lvl="2">
              <a:spcAft>
                <a:spcPct val="100000"/>
              </a:spcAft>
            </a:pPr>
            <a:r>
              <a:rPr lang="en-US" dirty="0" smtClean="0"/>
              <a:t>Just purchased = more motivated to buy again</a:t>
            </a:r>
          </a:p>
          <a:p>
            <a:pPr lvl="2">
              <a:spcAft>
                <a:spcPct val="100000"/>
              </a:spcAft>
            </a:pPr>
            <a:r>
              <a:rPr lang="en-US" dirty="0" smtClean="0"/>
              <a:t>Active vs. Inactive</a:t>
            </a:r>
          </a:p>
          <a:p>
            <a:pPr lvl="3">
              <a:spcAft>
                <a:spcPct val="100000"/>
              </a:spcAft>
            </a:pPr>
            <a:r>
              <a:rPr lang="en-US" dirty="0" smtClean="0"/>
              <a:t>Create Date</a:t>
            </a:r>
          </a:p>
          <a:p>
            <a:pPr lvl="3">
              <a:spcAft>
                <a:spcPct val="100000"/>
              </a:spcAft>
            </a:pPr>
            <a:r>
              <a:rPr lang="en-US" dirty="0" smtClean="0"/>
              <a:t>Transaction Date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EF2C7-FA7D-42E0-B3B1-115183D0427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565D5-470B-4CCF-92C7-BDE1D7A4E02B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762000" y="1447800"/>
            <a:ext cx="7620000" cy="44958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9C9E82B-1049-4B04-990B-8FDE48CD4DB4}" type="datetimeFigureOut">
              <a:rPr lang="en-US" smtClean="0"/>
              <a:pPr>
                <a:defRPr/>
              </a:pPr>
              <a:t>6/29/2010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www.TheDatabaseDiva.com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DD39F5-8E0A-495B-B029-8116BF6BC6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FFF Tusj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33600"/>
            <a:ext cx="8229600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5A6BE-F27F-4323-AB6B-4D33D731C69A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8C429-ADCD-48D0-ADA5-E34CF46907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396F3-2313-41EE-BD4D-66628AA9ED25}" type="datetimeFigureOut">
              <a:rPr lang="en-US" smtClean="0"/>
              <a:pPr/>
              <a:t>6/29/2010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DC9AE-9810-4CF0-8107-86C7CF74E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databasediva.com/wp-content/uploads/2010/03/istock-target-market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mscore.com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447800"/>
            <a:ext cx="91440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sz="2400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sz="2000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r>
              <a:rPr lang="en-US" sz="2000" dirty="0" smtClean="0">
                <a:solidFill>
                  <a:srgbClr val="6F98C5"/>
                </a:solidFill>
                <a:latin typeface="TradeGothicLH" pitchFamily="2" charset="0"/>
              </a:rPr>
              <a:t>How to Manage Inbound Leads with Drip Marketing</a:t>
            </a:r>
          </a:p>
          <a:p>
            <a:pPr algn="ctr"/>
            <a:endParaRPr lang="en-US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sz="1400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sz="1400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endParaRPr lang="en-US" sz="1400" dirty="0" smtClean="0">
              <a:solidFill>
                <a:srgbClr val="6F98C5"/>
              </a:solidFill>
              <a:latin typeface="TradeGothicLH" pitchFamily="2" charset="0"/>
            </a:endParaRPr>
          </a:p>
          <a:p>
            <a:pPr algn="ctr"/>
            <a:r>
              <a:rPr lang="en-US" sz="1400" dirty="0" smtClean="0">
                <a:solidFill>
                  <a:srgbClr val="6F98C5"/>
                </a:solidFill>
                <a:latin typeface="TradeGothicLH" pitchFamily="2" charset="0"/>
              </a:rPr>
              <a:t>Lori Feldman | The Database Diva</a:t>
            </a:r>
          </a:p>
          <a:p>
            <a:pPr algn="ctr"/>
            <a:r>
              <a:rPr lang="en-US" sz="1400" dirty="0" smtClean="0">
                <a:solidFill>
                  <a:srgbClr val="6F98C5"/>
                </a:solidFill>
                <a:latin typeface="TradeGothicLH" pitchFamily="2" charset="0"/>
              </a:rPr>
              <a:t>&amp;</a:t>
            </a:r>
          </a:p>
          <a:p>
            <a:pPr algn="ctr"/>
            <a:r>
              <a:rPr lang="en-US" sz="1400" dirty="0" smtClean="0">
                <a:solidFill>
                  <a:srgbClr val="6F98C5"/>
                </a:solidFill>
                <a:latin typeface="TradeGothicLH" pitchFamily="2" charset="0"/>
              </a:rPr>
              <a:t>David Leach | Swiftpage</a:t>
            </a:r>
            <a:endParaRPr lang="en-US" sz="1400" dirty="0">
              <a:solidFill>
                <a:srgbClr val="6F98C5"/>
              </a:solidFill>
              <a:latin typeface="TradeGothicLH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3009524" cy="3028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676400"/>
            <a:ext cx="3009524" cy="3028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3009524" cy="3028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743200"/>
            <a:ext cx="3009524" cy="3028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276600"/>
            <a:ext cx="3009524" cy="3028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5410200" y="1600200"/>
            <a:ext cx="32298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5+</a:t>
            </a:r>
            <a:endParaRPr 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FFF Tusj" pitchFamily="18" charset="0"/>
              </a:rPr>
              <a:t>Anatomy of the </a:t>
            </a:r>
            <a:br>
              <a:rPr lang="en-US" sz="5400" dirty="0" smtClean="0">
                <a:latin typeface="FFF Tusj" pitchFamily="18" charset="0"/>
              </a:rPr>
            </a:br>
            <a:r>
              <a:rPr lang="en-US" sz="5400" dirty="0" smtClean="0">
                <a:latin typeface="FFF Tusj" pitchFamily="18" charset="0"/>
              </a:rPr>
              <a:t>Ideal Web Form</a:t>
            </a:r>
            <a:endParaRPr lang="en-US" sz="5400" dirty="0">
              <a:latin typeface="FFF Tusj" pitchFamily="18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906" t="11458" r="44531" b="20833"/>
          <a:stretch>
            <a:fillRect/>
          </a:stretch>
        </p:blipFill>
        <p:spPr bwMode="auto">
          <a:xfrm rot="202732">
            <a:off x="3744610" y="1151499"/>
            <a:ext cx="5029200" cy="495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447800"/>
            <a:ext cx="3124200" cy="1905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*Perfect* Web Form</a:t>
            </a:r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3733800"/>
            <a:ext cx="31242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rgbClr val="FF0000"/>
                </a:solidFill>
              </a:rPr>
              <a:t>(…for you)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2" cstate="print"/>
          <a:srcRect l="28113" t="-22" r="30474" b="34382"/>
          <a:stretch>
            <a:fillRect/>
          </a:stretch>
        </p:blipFill>
        <p:spPr bwMode="auto">
          <a:xfrm>
            <a:off x="2362199" y="914400"/>
            <a:ext cx="461554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FFF Tusj" pitchFamily="18" charset="0"/>
              </a:rPr>
              <a:t>Case Study – The </a:t>
            </a:r>
            <a:r>
              <a:rPr lang="en-US" sz="5400" dirty="0" err="1" smtClean="0">
                <a:latin typeface="FFF Tusj" pitchFamily="18" charset="0"/>
              </a:rPr>
              <a:t>Qube</a:t>
            </a:r>
            <a:endParaRPr lang="en-US" sz="5400" dirty="0">
              <a:latin typeface="FFF Tusj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 l="10156" t="30208" r="11719" b="9375"/>
          <a:stretch>
            <a:fillRect/>
          </a:stretch>
        </p:blipFill>
        <p:spPr bwMode="auto">
          <a:xfrm rot="185117">
            <a:off x="685800" y="1779339"/>
            <a:ext cx="76200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914400"/>
            <a:ext cx="8686800" cy="1143000"/>
          </a:xfrm>
        </p:spPr>
        <p:txBody>
          <a:bodyPr/>
          <a:lstStyle/>
          <a:p>
            <a:r>
              <a:rPr lang="en-US" dirty="0" smtClean="0"/>
              <a:t>www.TheQube.co.uk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0156" t="29167" r="11719" b="9375"/>
          <a:stretch>
            <a:fillRect/>
          </a:stretch>
        </p:blipFill>
        <p:spPr bwMode="auto">
          <a:xfrm rot="179611">
            <a:off x="353605" y="1132673"/>
            <a:ext cx="8490136" cy="500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6248400" y="990600"/>
            <a:ext cx="2743200" cy="2057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l="20313" r="22656" b="3125"/>
          <a:stretch>
            <a:fillRect/>
          </a:stretch>
        </p:blipFill>
        <p:spPr bwMode="auto">
          <a:xfrm rot="298133">
            <a:off x="1715561" y="175439"/>
            <a:ext cx="5024284" cy="640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Must-Have Web Form Components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32251" t="13665" r="46918" b="48270"/>
          <a:stretch>
            <a:fillRect/>
          </a:stretch>
        </p:blipFill>
        <p:spPr bwMode="auto">
          <a:xfrm rot="298133">
            <a:off x="502737" y="1921558"/>
            <a:ext cx="3443941" cy="4719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32326" t="51231" r="52089" b="14301"/>
          <a:stretch>
            <a:fillRect/>
          </a:stretch>
        </p:blipFill>
        <p:spPr bwMode="auto">
          <a:xfrm rot="298133">
            <a:off x="4574621" y="1785277"/>
            <a:ext cx="2991433" cy="4961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5334000"/>
            <a:ext cx="65532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DATABASE SEGMENTATION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9634" name="Picture 2" descr="http://www.thedatabasediva.com/wp-content/uploads/2010/03/istock-target-market-300x225.jpg">
            <a:hlinkClick r:id="rId3" tooltip="Customer Database Softwar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1409700"/>
            <a:ext cx="4724400" cy="3543300"/>
          </a:xfrm>
          <a:prstGeom prst="rect">
            <a:avLst/>
          </a:prstGeom>
          <a:noFill/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41731">
            <a:off x="5674282" y="1444287"/>
            <a:ext cx="58464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579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6021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Maximizing Inbound Marketing</a:t>
            </a:r>
          </a:p>
          <a:p>
            <a:r>
              <a:rPr lang="en-US" dirty="0" smtClean="0"/>
              <a:t>Anatomy of the Ideal Web Form</a:t>
            </a:r>
          </a:p>
          <a:p>
            <a:r>
              <a:rPr lang="en-US" dirty="0" smtClean="0"/>
              <a:t>Poll</a:t>
            </a:r>
          </a:p>
          <a:p>
            <a:r>
              <a:rPr lang="en-US" dirty="0" smtClean="0"/>
              <a:t>Case Study – The </a:t>
            </a:r>
            <a:r>
              <a:rPr lang="en-US" dirty="0" err="1" smtClean="0"/>
              <a:t>Qube</a:t>
            </a:r>
            <a:endParaRPr lang="en-US" dirty="0" smtClean="0"/>
          </a:p>
          <a:p>
            <a:r>
              <a:rPr lang="en-US" dirty="0" smtClean="0"/>
              <a:t>Content Considerations</a:t>
            </a:r>
          </a:p>
          <a:p>
            <a:r>
              <a:rPr lang="en-US" dirty="0" smtClean="0"/>
              <a:t>Managing and Tracking</a:t>
            </a:r>
          </a:p>
          <a:p>
            <a:r>
              <a:rPr lang="en-US" dirty="0" smtClean="0"/>
              <a:t>Goodies</a:t>
            </a:r>
          </a:p>
          <a:p>
            <a:r>
              <a:rPr lang="en-US" dirty="0" smtClean="0"/>
              <a:t>Q&amp;A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latin typeface="FFF Tusj" pitchFamily="18" charset="0"/>
              </a:rPr>
              <a:t>Content Considerations</a:t>
            </a:r>
            <a:endParaRPr lang="en-US" sz="5400" dirty="0">
              <a:latin typeface="FFF Tusj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upload.wikimedia.org/wikipedia/en/6/60/Flash_Gordon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871">
            <a:off x="3359607" y="245367"/>
            <a:ext cx="4148252" cy="6418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95400"/>
            <a:ext cx="4343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Educational Drip Campaign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0000" r="11719" b="6250"/>
          <a:stretch>
            <a:fillRect/>
          </a:stretch>
        </p:blipFill>
        <p:spPr bwMode="auto">
          <a:xfrm rot="183769">
            <a:off x="5105400" y="228600"/>
            <a:ext cx="3484880" cy="640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4191000" cy="1143000"/>
          </a:xfrm>
        </p:spPr>
        <p:txBody>
          <a:bodyPr/>
          <a:lstStyle/>
          <a:p>
            <a:r>
              <a:rPr lang="en-US" dirty="0" smtClean="0"/>
              <a:t>Day 1 – 10 Facts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5208" r="66406" b="6250"/>
          <a:stretch>
            <a:fillRect/>
          </a:stretch>
        </p:blipFill>
        <p:spPr bwMode="auto">
          <a:xfrm rot="185475">
            <a:off x="4820456" y="221164"/>
            <a:ext cx="3276600" cy="647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58594" b="30208"/>
          <a:stretch>
            <a:fillRect/>
          </a:stretch>
        </p:blipFill>
        <p:spPr bwMode="auto">
          <a:xfrm rot="201580">
            <a:off x="4272843" y="1192202"/>
            <a:ext cx="4426628" cy="5011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1066800"/>
            <a:ext cx="487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Day 3 – “Social Proof”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Day 5 – Unusual Project Example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59375" b="10417"/>
          <a:stretch>
            <a:fillRect/>
          </a:stretch>
        </p:blipFill>
        <p:spPr bwMode="auto">
          <a:xfrm rot="259776">
            <a:off x="4412576" y="240020"/>
            <a:ext cx="3962400" cy="601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FFF Tusj" pitchFamily="18" charset="0"/>
              </a:rPr>
              <a:t>Managing and Tracking</a:t>
            </a:r>
            <a:endParaRPr lang="en-US" sz="5400" dirty="0">
              <a:latin typeface="FFF Tusj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Inbound Lead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57400" y="2286000"/>
          <a:ext cx="4876800" cy="3581400"/>
        </p:xfrm>
        <a:graphic>
          <a:graphicData uri="http://schemas.openxmlformats.org/drawingml/2006/table">
            <a:tbl>
              <a:tblPr/>
              <a:tblGrid>
                <a:gridCol w="1625600"/>
                <a:gridCol w="1625600"/>
                <a:gridCol w="1625600"/>
              </a:tblGrid>
              <a:tr h="4476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Urgency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Count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ASAP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0-3 mos.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3-6 mos.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6-12 mos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12.64%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year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undecided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32.73%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Goodies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510540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b="1" dirty="0" smtClean="0">
                <a:solidFill>
                  <a:srgbClr val="FF0000"/>
                </a:solidFill>
                <a:latin typeface="Symbol" pitchFamily="18" charset="2"/>
                <a:sym typeface="Wingdings 2"/>
              </a:rPr>
              <a:t></a:t>
            </a:r>
            <a:r>
              <a:rPr lang="en-US" b="1" dirty="0" smtClean="0"/>
              <a:t> “5 Days To Success with Web-Form Leads”</a:t>
            </a:r>
            <a:r>
              <a:rPr lang="en-US" dirty="0" smtClean="0"/>
              <a:t> – </a:t>
            </a:r>
            <a:r>
              <a:rPr lang="en-US" b="1" dirty="0" smtClean="0">
                <a:solidFill>
                  <a:srgbClr val="FF0000"/>
                </a:solidFill>
              </a:rPr>
              <a:t>Free</a:t>
            </a:r>
            <a:r>
              <a:rPr lang="en-US" dirty="0" smtClean="0"/>
              <a:t> Email Course: </a:t>
            </a:r>
          </a:p>
          <a:p>
            <a:pPr lvl="1">
              <a:buNone/>
            </a:pPr>
            <a:r>
              <a:rPr lang="en-US" dirty="0" smtClean="0">
                <a:solidFill>
                  <a:srgbClr val="0070C0"/>
                </a:solidFill>
              </a:rPr>
              <a:t>www.TheDatabaseDiva.com/Swiftpage-Web-Form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1828800" lvl="3" indent="-514350">
              <a:spcBef>
                <a:spcPts val="0"/>
              </a:spcBef>
              <a:buFont typeface="+mj-lt"/>
              <a:buAutoNum type="arabicPeriod"/>
            </a:pPr>
            <a:r>
              <a:rPr lang="en-US" sz="1800" dirty="0" smtClean="0"/>
              <a:t>Where should I put my web forms?</a:t>
            </a:r>
          </a:p>
          <a:p>
            <a:pPr marL="1828800" lvl="3" indent="-514350">
              <a:spcBef>
                <a:spcPts val="0"/>
              </a:spcBef>
              <a:buFont typeface="+mj-lt"/>
              <a:buAutoNum type="arabicPeriod"/>
            </a:pPr>
            <a:r>
              <a:rPr lang="en-US" sz="1800" dirty="0" smtClean="0"/>
              <a:t>how many qualifying questions should I ask?</a:t>
            </a:r>
          </a:p>
          <a:p>
            <a:pPr marL="1828800" lvl="3" indent="-514350">
              <a:spcBef>
                <a:spcPts val="0"/>
              </a:spcBef>
              <a:buFont typeface="+mj-lt"/>
              <a:buAutoNum type="arabicPeriod"/>
            </a:pPr>
            <a:r>
              <a:rPr lang="en-US" sz="1800" dirty="0" smtClean="0"/>
              <a:t>How do I customize my follow up based on answers?</a:t>
            </a:r>
          </a:p>
          <a:p>
            <a:pPr marL="1828800" lvl="3" indent="-514350">
              <a:spcBef>
                <a:spcPts val="0"/>
              </a:spcBef>
              <a:buFont typeface="+mj-lt"/>
              <a:buAutoNum type="arabicPeriod"/>
            </a:pPr>
            <a:r>
              <a:rPr lang="en-US" sz="1800" dirty="0" smtClean="0"/>
              <a:t>What should I write in my drip marketing campaign?</a:t>
            </a:r>
          </a:p>
          <a:p>
            <a:pPr marL="1828800" lvl="3" indent="-514350">
              <a:spcBef>
                <a:spcPts val="0"/>
              </a:spcBef>
              <a:buFont typeface="+mj-lt"/>
              <a:buAutoNum type="arabicPeriod"/>
            </a:pPr>
            <a:r>
              <a:rPr lang="en-US" sz="1800" dirty="0" smtClean="0"/>
              <a:t>How do I measure my success?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971550" lvl="1" indent="-514350">
              <a:buNone/>
            </a:pP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  <a:latin typeface="Symbol" pitchFamily="18" charset="2"/>
                <a:sym typeface="Wingdings 2"/>
              </a:rPr>
              <a:t></a:t>
            </a:r>
            <a:r>
              <a:rPr lang="en-US" b="1" dirty="0" smtClean="0"/>
              <a:t> Drip Marketing Camp – Expert Help To Launch a Professional Campaign</a:t>
            </a:r>
            <a:r>
              <a:rPr lang="en-US" dirty="0" smtClean="0">
                <a:solidFill>
                  <a:srgbClr val="0070C0"/>
                </a:solidFill>
              </a:rPr>
              <a:t> - </a:t>
            </a:r>
            <a:r>
              <a:rPr lang="en-US" b="1" dirty="0" smtClean="0">
                <a:solidFill>
                  <a:srgbClr val="FF0000"/>
                </a:solidFill>
              </a:rPr>
              <a:t>$20 </a:t>
            </a:r>
            <a:r>
              <a:rPr lang="en-US" b="1" smtClean="0">
                <a:solidFill>
                  <a:srgbClr val="FF0000"/>
                </a:solidFill>
              </a:rPr>
              <a:t>OFF </a:t>
            </a:r>
            <a:r>
              <a:rPr lang="en-US" sz="2400" smtClean="0">
                <a:solidFill>
                  <a:srgbClr val="0070C0"/>
                </a:solidFill>
              </a:rPr>
              <a:t>www.TheDatabaseDiva.com/Catalog/Drip-Marketing-Camp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>
                <a:latin typeface="FFF Tusj" pitchFamily="18" charset="0"/>
              </a:rPr>
              <a:t>Q &amp; A</a:t>
            </a:r>
            <a:endParaRPr lang="en-US" sz="9600" dirty="0">
              <a:latin typeface="FFF Tusj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>
                <a:latin typeface="FFF Tusj" pitchFamily="18" charset="0"/>
              </a:rPr>
              <a:t>Maximizing </a:t>
            </a:r>
            <a:br>
              <a:rPr lang="en-US" sz="6000" dirty="0" smtClean="0">
                <a:latin typeface="FFF Tusj" pitchFamily="18" charset="0"/>
              </a:rPr>
            </a:br>
            <a:r>
              <a:rPr lang="en-US" sz="6000" dirty="0" smtClean="0">
                <a:latin typeface="FFF Tusj" pitchFamily="18" charset="0"/>
              </a:rPr>
              <a:t>Inbound Marketing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ompu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456676"/>
            <a:ext cx="5943600" cy="5020324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990601"/>
            <a:ext cx="8458200" cy="1066800"/>
          </a:xfrm>
        </p:spPr>
        <p:txBody>
          <a:bodyPr/>
          <a:lstStyle/>
          <a:p>
            <a:r>
              <a:rPr lang="en-US" dirty="0" smtClean="0">
                <a:latin typeface="FFF Tusj" pitchFamily="18" charset="0"/>
              </a:rPr>
              <a:t>Why Do People Search?</a:t>
            </a:r>
            <a:endParaRPr lang="en-US" dirty="0">
              <a:latin typeface="FFF Tusj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895600"/>
            <a:ext cx="7772400" cy="287337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search engines account </a:t>
            </a:r>
            <a:br>
              <a:rPr lang="en-US" dirty="0" smtClean="0"/>
            </a:br>
            <a:r>
              <a:rPr lang="en-US" dirty="0" smtClean="0"/>
              <a:t>for 31% of all local searches in the us.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371600"/>
            <a:ext cx="7772400" cy="446087"/>
          </a:xfrm>
        </p:spPr>
        <p:txBody>
          <a:bodyPr/>
          <a:lstStyle/>
          <a:p>
            <a:r>
              <a:rPr lang="en-US" dirty="0" smtClean="0"/>
              <a:t>TMP Directional Marketing and </a:t>
            </a:r>
            <a:r>
              <a:rPr lang="en-US" dirty="0" err="1" smtClean="0">
                <a:hlinkClick r:id="rId2"/>
              </a:rPr>
              <a:t>comScore</a:t>
            </a:r>
            <a:r>
              <a:rPr lang="en-US" dirty="0" smtClean="0">
                <a:hlinkClick r:id="rId2"/>
              </a:rPr>
              <a:t>, Inc</a:t>
            </a:r>
            <a:r>
              <a:rPr lang="en-US" dirty="0" smtClean="0"/>
              <a:t>. says…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855" y="1066800"/>
            <a:ext cx="662574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105400"/>
          </a:xfrm>
        </p:spPr>
        <p:txBody>
          <a:bodyPr>
            <a:noAutofit/>
          </a:bodyPr>
          <a:lstStyle/>
          <a:p>
            <a:r>
              <a:rPr lang="en-US" sz="16600" dirty="0" smtClean="0">
                <a:solidFill>
                  <a:srgbClr val="92D050"/>
                </a:solidFill>
                <a:latin typeface="Base 02" pitchFamily="2" charset="0"/>
              </a:rPr>
              <a:t>sticky</a:t>
            </a:r>
            <a:endParaRPr lang="en-US" sz="16600" dirty="0">
              <a:solidFill>
                <a:srgbClr val="92D050"/>
              </a:solidFill>
              <a:latin typeface="Base 02" pitchFamily="2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Web Forms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Contact Us</a:t>
            </a:r>
          </a:p>
          <a:p>
            <a:r>
              <a:rPr lang="en-US" dirty="0" smtClean="0"/>
              <a:t>Free Consult</a:t>
            </a:r>
          </a:p>
          <a:p>
            <a:r>
              <a:rPr lang="en-US" dirty="0" smtClean="0"/>
              <a:t>Tips/Newsletter Sign Up</a:t>
            </a:r>
          </a:p>
          <a:p>
            <a:r>
              <a:rPr lang="en-US" dirty="0" smtClean="0"/>
              <a:t>Free White Paper</a:t>
            </a:r>
          </a:p>
          <a:p>
            <a:r>
              <a:rPr lang="en-US" dirty="0" smtClean="0"/>
              <a:t>Poll</a:t>
            </a:r>
          </a:p>
          <a:p>
            <a:r>
              <a:rPr lang="en-US" dirty="0" smtClean="0"/>
              <a:t>Free Webinar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Free Download (video, MP3, widget, checklist, sample, etc.)</a:t>
            </a:r>
          </a:p>
          <a:p>
            <a:r>
              <a:rPr lang="en-US" dirty="0" smtClean="0"/>
              <a:t>Free Demo </a:t>
            </a:r>
          </a:p>
          <a:p>
            <a:r>
              <a:rPr lang="en-US" dirty="0" smtClean="0"/>
              <a:t>Free Trial</a:t>
            </a:r>
          </a:p>
          <a:p>
            <a:r>
              <a:rPr lang="en-US" dirty="0" smtClean="0"/>
              <a:t>Market Research </a:t>
            </a:r>
          </a:p>
          <a:p>
            <a:r>
              <a:rPr lang="en-US" dirty="0" smtClean="0"/>
              <a:t>Free Email Course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3813175"/>
          </a:xfrm>
        </p:spPr>
        <p:txBody>
          <a:bodyPr>
            <a:normAutofit fontScale="90000"/>
          </a:bodyPr>
          <a:lstStyle/>
          <a:p>
            <a:r>
              <a:rPr lang="en-US" sz="10700" dirty="0" smtClean="0">
                <a:solidFill>
                  <a:srgbClr val="FF0000"/>
                </a:solidFill>
                <a:latin typeface="FFF Tusj" pitchFamily="18" charset="0"/>
                <a:ea typeface="BODY HUNTER" pitchFamily="2" charset="0"/>
              </a:rPr>
              <a:t>POLL</a:t>
            </a:r>
            <a:r>
              <a:rPr lang="en-US" sz="6600" dirty="0" smtClean="0">
                <a:solidFill>
                  <a:srgbClr val="FF0000"/>
                </a:solidFill>
                <a:latin typeface="BODY HUNTER" pitchFamily="2" charset="0"/>
                <a:ea typeface="BODY HUNTER" pitchFamily="2" charset="0"/>
              </a:rPr>
              <a:t>:</a:t>
            </a:r>
            <a:r>
              <a:rPr lang="en-US" sz="6600" dirty="0" smtClean="0">
                <a:latin typeface="BODY HUNTER" pitchFamily="2" charset="0"/>
                <a:ea typeface="BODY HUNTER" pitchFamily="2" charset="0"/>
              </a:rPr>
              <a:t/>
            </a:r>
            <a:br>
              <a:rPr lang="en-US" sz="6600" dirty="0" smtClean="0">
                <a:latin typeface="BODY HUNTER" pitchFamily="2" charset="0"/>
                <a:ea typeface="BODY HUNTER" pitchFamily="2" charset="0"/>
              </a:rPr>
            </a:br>
            <a:r>
              <a:rPr lang="en-US" sz="6600" dirty="0" smtClean="0">
                <a:latin typeface="FFF Tusj" pitchFamily="18" charset="0"/>
                <a:ea typeface="BODY HUNTER" pitchFamily="2" charset="0"/>
              </a:rPr>
              <a:t>How many web forms </a:t>
            </a:r>
            <a:br>
              <a:rPr lang="en-US" sz="6600" dirty="0" smtClean="0">
                <a:latin typeface="FFF Tusj" pitchFamily="18" charset="0"/>
                <a:ea typeface="BODY HUNTER" pitchFamily="2" charset="0"/>
              </a:rPr>
            </a:br>
            <a:r>
              <a:rPr lang="en-US" sz="6600" dirty="0" smtClean="0">
                <a:latin typeface="FFF Tusj" pitchFamily="18" charset="0"/>
                <a:ea typeface="BODY HUNTER" pitchFamily="2" charset="0"/>
              </a:rPr>
              <a:t>are on your website</a:t>
            </a:r>
            <a:r>
              <a:rPr lang="en-US" sz="6600" dirty="0" smtClean="0">
                <a:solidFill>
                  <a:srgbClr val="FF0000"/>
                </a:solidFill>
                <a:latin typeface="Base 02" pitchFamily="2" charset="0"/>
                <a:ea typeface="BODY HUNTER" pitchFamily="2" charset="0"/>
              </a:rPr>
              <a:t>?</a:t>
            </a:r>
            <a:r>
              <a:rPr lang="en-US" sz="6600" dirty="0" smtClean="0">
                <a:latin typeface="BODY HUNTER" pitchFamily="2" charset="0"/>
                <a:ea typeface="BODY HUNTER" pitchFamily="2" charset="0"/>
              </a:rPr>
              <a:t>?</a:t>
            </a:r>
            <a:br>
              <a:rPr lang="en-US" sz="6600" dirty="0" smtClean="0">
                <a:latin typeface="BODY HUNTER" pitchFamily="2" charset="0"/>
                <a:ea typeface="BODY HUNTER" pitchFamily="2" charset="0"/>
              </a:rPr>
            </a:br>
            <a:endParaRPr lang="en-US" sz="6600" dirty="0">
              <a:latin typeface="BODY HUNTER" pitchFamily="2" charset="0"/>
              <a:ea typeface="BODY HUNTER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351</Words>
  <Application>Microsoft Office PowerPoint</Application>
  <PresentationFormat>On-screen Show (4:3)</PresentationFormat>
  <Paragraphs>111</Paragraphs>
  <Slides>29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Custom Design</vt:lpstr>
      <vt:lpstr>Slide 1</vt:lpstr>
      <vt:lpstr>Agenda</vt:lpstr>
      <vt:lpstr>Maximizing  Inbound Marketing </vt:lpstr>
      <vt:lpstr>Why Do People Search?</vt:lpstr>
      <vt:lpstr>search engines account  for 31% of all local searches in the us.</vt:lpstr>
      <vt:lpstr>Slide 6</vt:lpstr>
      <vt:lpstr>sticky</vt:lpstr>
      <vt:lpstr>Types of Web Forms</vt:lpstr>
      <vt:lpstr>POLL: How many web forms  are on your website?? </vt:lpstr>
      <vt:lpstr>Slide 10</vt:lpstr>
      <vt:lpstr>Anatomy of the  Ideal Web Form</vt:lpstr>
      <vt:lpstr>The *Perfect* Web Form</vt:lpstr>
      <vt:lpstr>Slide 13</vt:lpstr>
      <vt:lpstr>Case Study – The Qube</vt:lpstr>
      <vt:lpstr>www.TheQube.co.uk</vt:lpstr>
      <vt:lpstr>Slide 16</vt:lpstr>
      <vt:lpstr>Slide 17</vt:lpstr>
      <vt:lpstr>Must-Have Web Form Components</vt:lpstr>
      <vt:lpstr>DATABASE SEGMENTATION</vt:lpstr>
      <vt:lpstr>Content Considerations</vt:lpstr>
      <vt:lpstr>Slide 21</vt:lpstr>
      <vt:lpstr>Educational Drip Campaign</vt:lpstr>
      <vt:lpstr>Day 1 – 10 Facts</vt:lpstr>
      <vt:lpstr>Day 3 – “Social Proof”</vt:lpstr>
      <vt:lpstr>Day 5 – Unusual Project Example</vt:lpstr>
      <vt:lpstr>Managing and Tracking</vt:lpstr>
      <vt:lpstr>Inbound Lead Analysis</vt:lpstr>
      <vt:lpstr>Goodies</vt:lpstr>
      <vt:lpstr>Q &amp; 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Leach</dc:creator>
  <cp:lastModifiedBy>David Leach</cp:lastModifiedBy>
  <cp:revision>72</cp:revision>
  <dcterms:created xsi:type="dcterms:W3CDTF">2009-12-15T21:12:37Z</dcterms:created>
  <dcterms:modified xsi:type="dcterms:W3CDTF">2010-06-29T17:59:02Z</dcterms:modified>
</cp:coreProperties>
</file>